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</p:sldMasterIdLst>
  <p:notesMasterIdLst>
    <p:notesMasterId r:id="rId25"/>
  </p:notesMasterIdLst>
  <p:sldIdLst>
    <p:sldId id="392" r:id="rId2"/>
    <p:sldId id="357" r:id="rId3"/>
    <p:sldId id="363" r:id="rId4"/>
    <p:sldId id="393" r:id="rId5"/>
    <p:sldId id="389" r:id="rId6"/>
    <p:sldId id="371" r:id="rId7"/>
    <p:sldId id="374" r:id="rId8"/>
    <p:sldId id="376" r:id="rId9"/>
    <p:sldId id="372" r:id="rId10"/>
    <p:sldId id="351" r:id="rId11"/>
    <p:sldId id="348" r:id="rId12"/>
    <p:sldId id="352" r:id="rId13"/>
    <p:sldId id="373" r:id="rId14"/>
    <p:sldId id="390" r:id="rId15"/>
    <p:sldId id="394" r:id="rId16"/>
    <p:sldId id="353" r:id="rId17"/>
    <p:sldId id="395" r:id="rId18"/>
    <p:sldId id="396" r:id="rId19"/>
    <p:sldId id="397" r:id="rId20"/>
    <p:sldId id="398" r:id="rId21"/>
    <p:sldId id="399" r:id="rId22"/>
    <p:sldId id="400" r:id="rId23"/>
    <p:sldId id="402" r:id="rId24"/>
  </p:sldIdLst>
  <p:sldSz cx="9906000" cy="6858000" type="A4"/>
  <p:notesSz cx="6797675" cy="99266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кин Антон" initials="НА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45782"/>
    <a:srgbClr val="0000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5" autoAdjust="0"/>
    <p:restoredTop sz="94660" autoAdjust="0"/>
  </p:normalViewPr>
  <p:slideViewPr>
    <p:cSldViewPr snapToGrid="0" snapToObjects="1" showGuides="1">
      <p:cViewPr>
        <p:scale>
          <a:sx n="120" d="100"/>
          <a:sy n="120" d="100"/>
        </p:scale>
        <p:origin x="-320" y="-80"/>
      </p:cViewPr>
      <p:guideLst>
        <p:guide orient="horz" pos="102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Оборот отрасли, </a:t>
            </a:r>
            <a:r>
              <a:rPr lang="en-GB" sz="1200"/>
              <a:t>$ </a:t>
            </a:r>
            <a:r>
              <a:rPr lang="ru-RU" sz="1200"/>
              <a:t>млрд. в год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14255228122358"/>
          <c:y val="0.159798144884484"/>
          <c:w val="0.866828034755682"/>
          <c:h val="0.750602692802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2015.0</c:v>
                </c:pt>
                <c:pt idx="1">
                  <c:v>2020.0</c:v>
                </c:pt>
                <c:pt idx="2">
                  <c:v>2025.0</c:v>
                </c:pt>
                <c:pt idx="3">
                  <c:v>2030.0</c:v>
                </c:pt>
                <c:pt idx="4">
                  <c:v>2035.0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0.05</c:v>
                </c:pt>
                <c:pt idx="1">
                  <c:v>5.0</c:v>
                </c:pt>
                <c:pt idx="2">
                  <c:v>10.0</c:v>
                </c:pt>
                <c:pt idx="3">
                  <c:v>20.0</c:v>
                </c:pt>
                <c:pt idx="4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E-4F8E-B192-CD0B9FC67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364232"/>
        <c:axId val="2140361208"/>
      </c:barChart>
      <c:catAx>
        <c:axId val="214036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0361208"/>
        <c:crosses val="autoZero"/>
        <c:auto val="1"/>
        <c:lblAlgn val="ctr"/>
        <c:lblOffset val="100"/>
        <c:noMultiLvlLbl val="0"/>
      </c:catAx>
      <c:valAx>
        <c:axId val="2140361208"/>
        <c:scaling>
          <c:orientation val="minMax"/>
          <c:max val="45.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0364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14.09.16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8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50" descr="BCG_Logotype_Regular_rev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850" y="5840413"/>
            <a:ext cx="4178300" cy="25241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 userDrawn="1"/>
        </p:nvGrpSpPr>
        <p:grpSpPr>
          <a:xfrm>
            <a:off x="243840" y="476250"/>
            <a:ext cx="9616440" cy="6381750"/>
            <a:chOff x="243840" y="476250"/>
            <a:chExt cx="9616440" cy="638175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243840" y="731520"/>
              <a:ext cx="961644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89000" rtl="0" eaLnBrk="1" fontAlgn="base" latinLnBrk="0" hangingPunct="1"/>
              <a:endParaRPr kumimoji="0" lang="ru-RU" sz="1200" b="0" i="0" u="none" strike="noStrike" cap="none" normalizeH="0" baseline="0" dirty="0">
                <a:solidFill>
                  <a:schemeClr val="tx1"/>
                </a:solidFill>
                <a:effectLst/>
                <a:latin typeface="+mn-lt"/>
                <a:cs typeface="+mn-cs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1621" y="1741488"/>
              <a:ext cx="2736850" cy="511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313" y="476250"/>
              <a:ext cx="2733675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 bwMode="auto">
          <a:xfrm>
            <a:off x="468313" y="6637020"/>
            <a:ext cx="667067" cy="2057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ru-RU" sz="1400" b="0" i="0" u="none" strike="noStrike" cap="none" normalizeH="0" baseline="0" dirty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4" y="1509714"/>
            <a:ext cx="8963555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4" y="1509714"/>
            <a:ext cx="8963555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1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1223" y="989013"/>
            <a:ext cx="8963554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6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E019F27-0474-4F17-B39B-49F282E3632B}" type="datetimeFigureOut">
              <a:rPr lang="ru-RU" smtClean="0"/>
              <a:pPr/>
              <a:t>14.09.16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2" cstate="print">
            <a:lum bright="-10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90" y="280504"/>
            <a:ext cx="1772231" cy="36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4" y="81662"/>
            <a:ext cx="7243148" cy="662780"/>
          </a:xfrm>
        </p:spPr>
        <p:txBody>
          <a:bodyPr>
            <a:normAutofit/>
          </a:bodyPr>
          <a:lstStyle>
            <a:lvl1pPr>
              <a:defRPr sz="18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825625"/>
            <a:ext cx="8543925" cy="4351338"/>
          </a:xfrm>
        </p:spPr>
        <p:txBody>
          <a:bodyPr/>
          <a:lstStyle>
            <a:lvl1pPr>
              <a:defRPr b="0" i="0">
                <a:latin typeface="+mj-lt"/>
                <a:ea typeface="Calibri" charset="0"/>
                <a:cs typeface="Calibri" charset="0"/>
              </a:defRPr>
            </a:lvl1pPr>
            <a:lvl2pPr>
              <a:defRPr b="0" i="0">
                <a:latin typeface="+mj-lt"/>
                <a:ea typeface="Calibri" charset="0"/>
                <a:cs typeface="Calibri" charset="0"/>
              </a:defRPr>
            </a:lvl2pPr>
            <a:lvl3pPr>
              <a:defRPr b="0" i="0">
                <a:latin typeface="+mj-lt"/>
                <a:ea typeface="Calibri" charset="0"/>
                <a:cs typeface="Calibri" charset="0"/>
              </a:defRPr>
            </a:lvl3pPr>
            <a:lvl4pPr>
              <a:defRPr b="0" i="0">
                <a:latin typeface="+mj-lt"/>
                <a:ea typeface="Calibri" charset="0"/>
                <a:cs typeface="Calibri" charset="0"/>
              </a:defRPr>
            </a:lvl4pPr>
            <a:lvl5pPr>
              <a:defRPr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2" y="6412486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64C4C8B2-C7A6-0847-A9D3-11E90A4CEB8E}" type="datetime3">
              <a:rPr lang="ru-RU" smtClean="0"/>
              <a:t>15 September 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6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8034" y="6412486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43781" y="744441"/>
            <a:ext cx="9418439" cy="5"/>
            <a:chOff x="658813" y="800101"/>
            <a:chExt cx="11591925" cy="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1"/>
              <a:ext cx="11591924" cy="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6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 userDrawn="1"/>
        </p:nvGrpSpPr>
        <p:grpSpPr>
          <a:xfrm>
            <a:off x="8999098" y="6426965"/>
            <a:ext cx="677581" cy="4"/>
            <a:chOff x="658813" y="800103"/>
            <a:chExt cx="833946" cy="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 userDrawn="1"/>
        </p:nvGrpSpPr>
        <p:grpSpPr>
          <a:xfrm>
            <a:off x="238411" y="6336248"/>
            <a:ext cx="144523" cy="177875"/>
            <a:chOff x="8326225" y="81662"/>
            <a:chExt cx="334824" cy="334824"/>
          </a:xfrm>
        </p:grpSpPr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04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2.xml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223" y="163513"/>
            <a:ext cx="8963554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223" y="1509714"/>
            <a:ext cx="8963554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Body text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282949" y="6610226"/>
            <a:ext cx="190896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</a:pPr>
            <a:fld id="{0AAE6F06-DF1F-4AFE-8A52-B806E3E9D437}" type="slidenum">
              <a:rPr lang="en-GB" sz="900">
                <a:solidFill>
                  <a:srgbClr val="000000"/>
                </a:solidFill>
              </a:rPr>
              <a:pPr algn="r" defTabSz="889000">
                <a:spcBef>
                  <a:spcPct val="0"/>
                </a:spcBef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Rectangle 122"/>
          <p:cNvSpPr>
            <a:spLocks noChangeArrowheads="1"/>
          </p:cNvSpPr>
          <p:nvPr userDrawn="1"/>
        </p:nvSpPr>
        <p:spPr bwMode="auto">
          <a:xfrm>
            <a:off x="471223" y="989013"/>
            <a:ext cx="8963554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  <p:sldLayoutId id="2147483663" r:id="rId5"/>
    <p:sldLayoutId id="2147483666" r:id="rId6"/>
    <p:sldLayoutId id="2147483667" r:id="rId7"/>
    <p:sldLayoutId id="2147483668" r:id="rId8"/>
  </p:sldLayoutIdLst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906000" cy="3694415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0749" y="116633"/>
            <a:ext cx="4684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АЭРОНЕТ 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799" y="980728"/>
            <a:ext cx="9225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Научно-практическая конференция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развитию беспилотных авиационных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793" y="2204864"/>
            <a:ext cx="32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Москва, </a:t>
            </a:r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 smtClean="0">
                <a:solidFill>
                  <a:schemeClr val="bg1"/>
                </a:solidFill>
              </a:rPr>
              <a:t>сентября 2016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3843046"/>
            <a:ext cx="9016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Дорожная карта </a:t>
            </a:r>
            <a:r>
              <a:rPr lang="ru-RU" sz="2800" b="1" dirty="0" err="1"/>
              <a:t>Аэронет</a:t>
            </a:r>
            <a:r>
              <a:rPr lang="ru-RU" sz="2800" b="1" dirty="0"/>
              <a:t>. Анализ текущего состояния, проблем и перспектив </a:t>
            </a:r>
            <a:r>
              <a:rPr lang="ru-RU" sz="2800" b="1" dirty="0" smtClean="0"/>
              <a:t>рынка</a:t>
            </a:r>
            <a:endParaRPr lang="ru-RU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3717032"/>
            <a:ext cx="990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5013176"/>
            <a:ext cx="990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66679" y="5229201"/>
            <a:ext cx="5399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Докладчик: </a:t>
            </a:r>
            <a:r>
              <a:rPr lang="ru-RU" sz="2000" dirty="0" smtClean="0">
                <a:solidFill>
                  <a:srgbClr val="002060"/>
                </a:solidFill>
              </a:rPr>
              <a:t>Жуков Сергей Александрович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err="1" smtClean="0">
                <a:solidFill>
                  <a:srgbClr val="002060"/>
                </a:solidFill>
              </a:rPr>
              <a:t>Соруководитель</a:t>
            </a:r>
            <a:r>
              <a:rPr lang="ru-RU" sz="2000" dirty="0" smtClean="0">
                <a:solidFill>
                  <a:srgbClr val="002060"/>
                </a:solidFill>
              </a:rPr>
              <a:t> Рабочей группы «</a:t>
            </a:r>
            <a:r>
              <a:rPr lang="ru-RU" sz="2000" dirty="0" err="1" smtClean="0">
                <a:solidFill>
                  <a:srgbClr val="002060"/>
                </a:solidFill>
              </a:rPr>
              <a:t>Аэронет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5013176"/>
            <a:ext cx="1474012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8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события. ДЗЗ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и мониторинг</a:t>
            </a:r>
            <a:endParaRPr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42195"/>
              </p:ext>
            </p:extLst>
          </p:nvPr>
        </p:nvGraphicFramePr>
        <p:xfrm>
          <a:off x="471239" y="979170"/>
          <a:ext cx="8977320" cy="556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6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2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 </a:t>
                      </a:r>
                      <a:r>
                        <a:rPr lang="ru-RU" sz="1400" kern="120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на базе ряда</a:t>
                      </a:r>
                      <a:r>
                        <a:rPr lang="ru-RU" sz="1400" kern="1200" baseline="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предприятий-лидеров </a:t>
                      </a:r>
                      <a:r>
                        <a:rPr lang="ru-RU" sz="1400" kern="1200" baseline="0" dirty="0" smtClean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отрасли ДЗЗ</a:t>
                      </a:r>
                      <a:endParaRPr lang="ru-RU" sz="1400" dirty="0">
                        <a:solidFill>
                          <a:srgbClr val="34578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2016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«3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-карты РФ»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Роскартография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Роскосмос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МИИГАиК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Геоскан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МКТ,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CompMechLab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ИТМО,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КнАГТУ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Геофак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СпбГУ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ГеоТехКом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Авакс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Геосервис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Талка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-Гео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Геоцентр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Южный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др.)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Выдан в тестовую </a:t>
                      </a:r>
                      <a:r>
                        <a:rPr lang="ru-RU" sz="140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эксплуатацию </a:t>
                      </a:r>
                      <a:r>
                        <a:rPr lang="ru-RU" sz="1400" dirty="0" err="1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геопортал</a:t>
                      </a:r>
                      <a:r>
                        <a:rPr lang="ru-RU" sz="140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ИПД в пилотном регионе РФ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ыполнены работы по построению высокоточной 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-модели на площади 1000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кв.км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Реализован пилотный проект по ДЗЗ и мониторингу на площади 25 000 кв. км. в</a:t>
                      </a:r>
                      <a:r>
                        <a:rPr lang="ru-RU" sz="1400" baseline="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4578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регионе РФ. Разработана и сертифицирована методика выполнения комплексных кадастровых работ с помощью БАС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2017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9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Проведены работы в регионах РФ на площади 300 000 кв. км. Разработана и сертифицирована методика выполнения комплексных кадастровых работ с помощью БАС и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2018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Сельское хозяйство</a:t>
            </a:r>
            <a:endParaRPr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01998"/>
              </p:ext>
            </p:extLst>
          </p:nvPr>
        </p:nvGraphicFramePr>
        <p:xfrm>
          <a:off x="471239" y="1282698"/>
          <a:ext cx="8977320" cy="428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6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2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 консорциум на базе ряда предприятий-лидеров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отрасли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2016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2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«Решения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точного земледелия с применением БАС и МКА» (Российский аграрный университет, АФИ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Россельхозакадемии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Роскосмос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Почвенный институт,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ун-т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землеустройству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Геоскан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СГАУ,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КнАГТУ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ЦПС,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передачи технологий и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др.)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Пилотный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по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мультиспектр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гиперспектр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АФС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помощью БАС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с/х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предприятий (Белгородская обл., Краснодарский край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500 000 га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Сертифицированы методики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АФС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посевов и почв с помощью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регионах РФ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Доставка</a:t>
            </a:r>
            <a:endParaRPr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56505"/>
              </p:ext>
            </p:extLst>
          </p:nvPr>
        </p:nvGraphicFramePr>
        <p:xfrm>
          <a:off x="471239" y="1122057"/>
          <a:ext cx="8977320" cy="364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3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2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 консорциум на базе ряда предприятий-лидеров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отрасли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2016 г.</a:t>
                      </a:r>
                      <a:endParaRPr lang="en-US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3: «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Решения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грузо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пассажироперевозкам на базе БАС» (Группа Кронштадт, Дубненский машиностроительный завод; Авиатон;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Атлант;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CompMechLab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Коптер Экспресс;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Аэроксо, ФИНКО, НИЦ им. Жуковского, ВР-Технологии,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КнАГТУ, ЦАГИ, МАЦ, Сколтех, НИИСУ, МГУ,</a:t>
                      </a:r>
                      <a:r>
                        <a:rPr lang="ru-RU" sz="1400" b="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передачи технологий)</a:t>
                      </a:r>
                      <a:endParaRPr lang="en-US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Сформированы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ребования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БВС для перевозки грузов и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инфраструктуре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разработаны демонстраторы и проведены пилотные проекты, сформирована программа развития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грузовых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БАС,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направления изменения нормативной правовой базы</a:t>
                      </a:r>
                      <a:endParaRPr lang="en-US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2017 г.</a:t>
                      </a:r>
                      <a:endParaRPr lang="en-US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3</a:t>
                      </a:r>
                      <a:endParaRPr lang="en-US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78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000" y="2724179"/>
            <a:ext cx="1973004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latin typeface="PF Centro Sans Pro" pitchFamily="50" charset="0"/>
              </a:rPr>
              <a:t>Внедрение АЗН-В </a:t>
            </a:r>
          </a:p>
          <a:p>
            <a:r>
              <a:rPr lang="ru-RU" sz="1400" dirty="0">
                <a:latin typeface="PF Centro Sans Pro" pitchFamily="50" charset="0"/>
              </a:rPr>
              <a:t>для использования БАС </a:t>
            </a:r>
            <a:r>
              <a:rPr lang="ru-RU" sz="1400" dirty="0" smtClean="0">
                <a:latin typeface="PF Centro Sans Pro" pitchFamily="50" charset="0"/>
              </a:rPr>
              <a:t>в ОВП</a:t>
            </a:r>
            <a:endParaRPr lang="ru-RU" sz="1400" dirty="0">
              <a:latin typeface="PF Centro Sans Pro" pitchFamily="50" charset="0"/>
            </a:endParaRP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456" b="1216"/>
          <a:stretch>
            <a:fillRect/>
          </a:stretch>
        </p:blipFill>
        <p:spPr bwMode="auto">
          <a:xfrm>
            <a:off x="288165" y="4014430"/>
            <a:ext cx="1470016" cy="1800000"/>
          </a:xfrm>
          <a:prstGeom prst="ellipse">
            <a:avLst/>
          </a:prstGeom>
          <a:noFill/>
          <a:ln w="254000">
            <a:solidFill>
              <a:srgbClr val="9F7CB2"/>
            </a:solidFill>
            <a:prstDash val="solid"/>
            <a:miter lim="800000"/>
            <a:headEnd/>
            <a:tailEnd/>
          </a:ln>
        </p:spPr>
      </p:pic>
      <p:pic>
        <p:nvPicPr>
          <p:cNvPr id="21" name="Picture 2" descr="https://upload.wikimedia.org/wikipedia/ru/thumb/6/62/International_Civil_Aviation_Organization_logo.svg/220px-International_Civil_Aviation_Organization_logo.svg.png"/>
          <p:cNvPicPr>
            <a:picLocks noChangeAspect="1" noChangeArrowheads="1"/>
          </p:cNvPicPr>
          <p:nvPr/>
        </p:nvPicPr>
        <p:blipFill>
          <a:blip r:embed="rId3" cstate="print"/>
          <a:srcRect l="-5308" t="-25035" r="-8812" b="-13676"/>
          <a:stretch>
            <a:fillRect/>
          </a:stretch>
        </p:blipFill>
        <p:spPr bwMode="auto">
          <a:xfrm>
            <a:off x="4943825" y="2555738"/>
            <a:ext cx="1462500" cy="1800000"/>
          </a:xfrm>
          <a:prstGeom prst="ellipse">
            <a:avLst/>
          </a:prstGeom>
          <a:noFill/>
          <a:ln w="254000">
            <a:solidFill>
              <a:srgbClr val="9F7CB2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4825255" y="4581328"/>
            <a:ext cx="1658101" cy="902401"/>
          </a:xfrm>
          <a:prstGeom prst="rect">
            <a:avLst/>
          </a:prstGeom>
        </p:spPr>
        <p:txBody>
          <a:bodyPr wrap="square" lIns="40234" tIns="20117" rIns="40234" bIns="20117">
            <a:spAutoFit/>
          </a:bodyPr>
          <a:lstStyle/>
          <a:p>
            <a:pPr algn="r"/>
            <a:r>
              <a:rPr lang="ru-RU" sz="1400" dirty="0">
                <a:latin typeface="PF Centro Sans Pro" pitchFamily="50" charset="0"/>
              </a:rPr>
              <a:t>Разработка </a:t>
            </a:r>
            <a:r>
              <a:rPr lang="en-US" sz="1400" dirty="0">
                <a:latin typeface="PF Centro Sans Pro" pitchFamily="50" charset="0"/>
              </a:rPr>
              <a:t/>
            </a:r>
            <a:br>
              <a:rPr lang="en-US" sz="1400" dirty="0">
                <a:latin typeface="PF Centro Sans Pro" pitchFamily="50" charset="0"/>
              </a:rPr>
            </a:br>
            <a:r>
              <a:rPr lang="ru-RU" sz="1400" dirty="0">
                <a:latin typeface="PF Centro Sans Pro" pitchFamily="50" charset="0"/>
              </a:rPr>
              <a:t>требований и процедур сертификации</a:t>
            </a:r>
          </a:p>
        </p:txBody>
      </p:sp>
      <p:pic>
        <p:nvPicPr>
          <p:cNvPr id="23" name="Picture 4" descr="http://www.psdgraphics.com/file/blue-map-with-red-p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8421" b="-8511"/>
          <a:stretch>
            <a:fillRect/>
          </a:stretch>
        </p:blipFill>
        <p:spPr bwMode="auto">
          <a:xfrm>
            <a:off x="6463266" y="1592226"/>
            <a:ext cx="1481138" cy="1800000"/>
          </a:xfrm>
          <a:prstGeom prst="ellipse">
            <a:avLst/>
          </a:prstGeom>
          <a:noFill/>
          <a:ln w="254000">
            <a:solidFill>
              <a:srgbClr val="9F7CB2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483356" y="3536532"/>
            <a:ext cx="1521169" cy="902401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latin typeface="PF Centro Sans Pro" pitchFamily="50" charset="0"/>
              </a:rPr>
              <a:t>Снятие </a:t>
            </a:r>
            <a:r>
              <a:rPr lang="ru-RU" sz="1400" dirty="0" smtClean="0">
                <a:latin typeface="PF Centro Sans Pro" pitchFamily="50" charset="0"/>
              </a:rPr>
              <a:t>ограничений </a:t>
            </a:r>
            <a:r>
              <a:rPr lang="ru-RU" sz="1400" dirty="0">
                <a:latin typeface="PF Centro Sans Pro" pitchFamily="50" charset="0"/>
              </a:rPr>
              <a:t>на деятельность в </a:t>
            </a:r>
            <a:r>
              <a:rPr lang="ru-RU" sz="1400" dirty="0" smtClean="0">
                <a:latin typeface="PF Centro Sans Pro" pitchFamily="50" charset="0"/>
              </a:rPr>
              <a:t>картографии</a:t>
            </a:r>
            <a:endParaRPr lang="ru-RU" sz="1400" dirty="0">
              <a:latin typeface="PF Centro Sans Pro" pitchFamily="50" charset="0"/>
            </a:endParaRPr>
          </a:p>
        </p:txBody>
      </p:sp>
      <p:pic>
        <p:nvPicPr>
          <p:cNvPr id="25" name="Picture 6" descr="http://radioxinguaraam.com.br/wp/wp-content/uploads/2013/05/icon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7" t="-528" r="3200" b="6522"/>
          <a:stretch>
            <a:fillRect/>
          </a:stretch>
        </p:blipFill>
        <p:spPr bwMode="auto">
          <a:xfrm>
            <a:off x="1961411" y="4581328"/>
            <a:ext cx="1441167" cy="1800000"/>
          </a:xfrm>
          <a:prstGeom prst="ellipse">
            <a:avLst/>
          </a:prstGeom>
          <a:noFill/>
          <a:ln w="254000">
            <a:solidFill>
              <a:srgbClr val="9F7CB2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026555" y="3159840"/>
            <a:ext cx="1228637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 smtClean="0">
                <a:latin typeface="PF Centro Sans Pro" pitchFamily="50" charset="0"/>
                <a:cs typeface="Arial" pitchFamily="34" charset="0"/>
              </a:rPr>
              <a:t>Управление трафиком </a:t>
            </a:r>
            <a:r>
              <a:rPr lang="ru-RU" sz="1400" dirty="0">
                <a:latin typeface="PF Centro Sans Pro" pitchFamily="50" charset="0"/>
                <a:cs typeface="Arial" pitchFamily="34" charset="0"/>
              </a:rPr>
              <a:t>БАС</a:t>
            </a:r>
            <a:endParaRPr lang="ru-RU" sz="1400" dirty="0">
              <a:latin typeface="PF Centro Sans Pro" pitchFamily="50" charset="0"/>
            </a:endParaRPr>
          </a:p>
        </p:txBody>
      </p:sp>
      <p:pic>
        <p:nvPicPr>
          <p:cNvPr id="27" name="Picture 8" descr="http://gtk-fts.ru/images/%D0%B2%D1%8B%D0%BF%D1%83%D1%81%D0%BA%20%D1%80%D0%B0%D0%B7%D1%80%D0%B5%D1%88%D0%B5%D0%BD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2D2D">
                <a:tint val="45000"/>
                <a:satMod val="400000"/>
              </a:srgbClr>
            </a:duotone>
          </a:blip>
          <a:srcRect t="-37231" b="-35662"/>
          <a:stretch>
            <a:fillRect/>
          </a:stretch>
        </p:blipFill>
        <p:spPr bwMode="auto">
          <a:xfrm rot="1614066">
            <a:off x="3598621" y="4018712"/>
            <a:ext cx="1474830" cy="1800000"/>
          </a:xfrm>
          <a:prstGeom prst="ellipse">
            <a:avLst/>
          </a:prstGeom>
          <a:noFill/>
          <a:ln w="254000">
            <a:solidFill>
              <a:srgbClr val="9F7CB2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3442060" y="2846054"/>
            <a:ext cx="1616773" cy="471514"/>
          </a:xfrm>
          <a:prstGeom prst="rect">
            <a:avLst/>
          </a:prstGeom>
        </p:spPr>
        <p:txBody>
          <a:bodyPr wrap="square" lIns="40234" tIns="20117" rIns="40234" bIns="20117">
            <a:spAutoFit/>
          </a:bodyPr>
          <a:lstStyle/>
          <a:p>
            <a:pPr eaLnBrk="0" hangingPunct="0"/>
            <a:r>
              <a:rPr lang="ru-RU" sz="1400" dirty="0" smtClean="0">
                <a:latin typeface="PF Centro Sans Pro" pitchFamily="50" charset="0"/>
              </a:rPr>
              <a:t>Развитие  законодательства</a:t>
            </a:r>
            <a:endParaRPr lang="ru-RU" sz="1400" dirty="0">
              <a:latin typeface="PF Centro Sans Pro" pitchFamily="50" charset="0"/>
            </a:endParaRPr>
          </a:p>
        </p:txBody>
      </p:sp>
      <p:pic>
        <p:nvPicPr>
          <p:cNvPr id="29" name="Picture 10" descr="https://cdn1.iconfinder.com/data/icons/people-set/33/Student-MaleFemale-512.png"/>
          <p:cNvPicPr>
            <a:picLocks noChangeAspect="1" noChangeArrowheads="1"/>
          </p:cNvPicPr>
          <p:nvPr/>
        </p:nvPicPr>
        <p:blipFill>
          <a:blip r:embed="rId7" cstate="print"/>
          <a:srcRect l="-4878" t="-40283" r="-7317" b="-14136"/>
          <a:stretch>
            <a:fillRect/>
          </a:stretch>
        </p:blipFill>
        <p:spPr bwMode="auto">
          <a:xfrm>
            <a:off x="8189208" y="1808450"/>
            <a:ext cx="1462500" cy="1800000"/>
          </a:xfrm>
          <a:prstGeom prst="ellipse">
            <a:avLst/>
          </a:prstGeom>
          <a:noFill/>
          <a:ln w="254000">
            <a:solidFill>
              <a:srgbClr val="9F7CB2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8209445" y="3740525"/>
            <a:ext cx="1569555" cy="902401"/>
          </a:xfrm>
          <a:prstGeom prst="rect">
            <a:avLst/>
          </a:prstGeom>
        </p:spPr>
        <p:txBody>
          <a:bodyPr wrap="square" lIns="40234" tIns="20117" rIns="40234" bIns="20117">
            <a:spAutoFit/>
          </a:bodyPr>
          <a:lstStyle/>
          <a:p>
            <a:r>
              <a:rPr lang="ru-RU" sz="1400" dirty="0">
                <a:latin typeface="PF Centro Sans Pro" pitchFamily="50" charset="0"/>
              </a:rPr>
              <a:t>Подготовка образовательных стандартов </a:t>
            </a:r>
            <a:r>
              <a:rPr lang="en-US" sz="1400" dirty="0">
                <a:latin typeface="PF Centro Sans Pro" pitchFamily="50" charset="0"/>
              </a:rPr>
              <a:t/>
            </a:r>
            <a:br>
              <a:rPr lang="en-US" sz="1400" dirty="0">
                <a:latin typeface="PF Centro Sans Pro" pitchFamily="50" charset="0"/>
              </a:rPr>
            </a:br>
            <a:r>
              <a:rPr lang="ru-RU" sz="1400" dirty="0">
                <a:latin typeface="PF Centro Sans Pro" pitchFamily="50" charset="0"/>
              </a:rPr>
              <a:t>и программ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594313" y="195279"/>
            <a:ext cx="10453935" cy="66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2352" tIns="22352" rIns="22352" bIns="22352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696"/>
              </a:lnSpc>
              <a:defRPr/>
            </a:pPr>
            <a:r>
              <a:rPr lang="ru-RU" altLang="ru-RU" sz="2400" b="1" kern="0" spc="-66" dirty="0" smtClean="0">
                <a:solidFill>
                  <a:srgbClr val="345782"/>
                </a:solidFill>
                <a:latin typeface="+mj-lt"/>
                <a:ea typeface="+mj-ea"/>
                <a:cs typeface="Arial" pitchFamily="34" charset="0"/>
                <a:sym typeface="PFCentroSansPro-Regular" charset="0"/>
              </a:rPr>
              <a:t>Инфраструктурные проекты</a:t>
            </a:r>
            <a:endParaRPr lang="ru-RU" altLang="ru-RU" sz="2400" b="1" kern="0" spc="-66" dirty="0">
              <a:solidFill>
                <a:srgbClr val="345782"/>
              </a:solidFill>
              <a:latin typeface="+mj-lt"/>
              <a:ea typeface="+mj-ea"/>
              <a:cs typeface="Arial" pitchFamily="34" charset="0"/>
              <a:sym typeface="PFCentroSansPr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Система управления трафиком</a:t>
            </a:r>
            <a:endParaRPr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77301"/>
              </p:ext>
            </p:extLst>
          </p:nvPr>
        </p:nvGraphicFramePr>
        <p:xfrm>
          <a:off x="471239" y="1092080"/>
          <a:ext cx="8672760" cy="488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19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9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1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Эскизный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 трафиком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контроля применения малых БАС.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Испытан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прототип системы.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создания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НПБ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НТБ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обеспечивающей внедрение системы. </a:t>
                      </a: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(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НП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«ГЛОНАСС»,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Концерн «МАНС»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«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Совзонд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«Ростелеком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РКС и др.)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РКД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опытный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образец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с-мы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Пилотная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зона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испытаний и опытной эксплуатации с-мы. Испытания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опытного образца.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нормативных актов. 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эксплуатация опытного образца в выбранном регионе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РФ.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Доработана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РКД 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опытный образец системы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результатам опытной эксплуатации.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2018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масштабирована на территорию РФ. Проведено оснащение региональных навигационно-информационных центров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системы, интеграционные испытания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отработка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ОрВД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Приемо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сдаточные испытания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системы. Ввод системы в промышленную эксплуатацию.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20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ОрВД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9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РЕГУЛИРОВАНИЕ. 462-</a:t>
            </a:r>
            <a:r>
              <a:rPr lang="ru-RU" dirty="0" smtClean="0"/>
              <a:t>ФЗ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291-</a:t>
            </a:r>
            <a:r>
              <a:rPr lang="ru-RU" dirty="0" smtClean="0"/>
              <a:t>ФЗ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921882" y="1675733"/>
            <a:ext cx="3480784" cy="2180628"/>
            <a:chOff x="773113" y="995617"/>
            <a:chExt cx="4867088" cy="2477405"/>
          </a:xfrm>
        </p:grpSpPr>
        <p:grpSp>
          <p:nvGrpSpPr>
            <p:cNvPr id="52" name="Group 44"/>
            <p:cNvGrpSpPr>
              <a:grpSpLocks noChangeAspect="1"/>
            </p:cNvGrpSpPr>
            <p:nvPr/>
          </p:nvGrpSpPr>
          <p:grpSpPr bwMode="auto">
            <a:xfrm>
              <a:off x="773113" y="1149785"/>
              <a:ext cx="1050925" cy="1914526"/>
              <a:chOff x="487" y="741"/>
              <a:chExt cx="662" cy="1206"/>
            </a:xfrm>
            <a:solidFill>
              <a:srgbClr val="F75931"/>
            </a:solidFill>
          </p:grpSpPr>
          <p:sp>
            <p:nvSpPr>
              <p:cNvPr id="54" name="Freeform 45"/>
              <p:cNvSpPr>
                <a:spLocks noEditPoints="1"/>
              </p:cNvSpPr>
              <p:nvPr/>
            </p:nvSpPr>
            <p:spPr bwMode="auto">
              <a:xfrm>
                <a:off x="670" y="1541"/>
                <a:ext cx="285" cy="284"/>
              </a:xfrm>
              <a:custGeom>
                <a:avLst/>
                <a:gdLst>
                  <a:gd name="T0" fmla="*/ 0 w 140"/>
                  <a:gd name="T1" fmla="*/ 70 h 140"/>
                  <a:gd name="T2" fmla="*/ 70 w 140"/>
                  <a:gd name="T3" fmla="*/ 140 h 140"/>
                  <a:gd name="T4" fmla="*/ 140 w 140"/>
                  <a:gd name="T5" fmla="*/ 70 h 140"/>
                  <a:gd name="T6" fmla="*/ 70 w 140"/>
                  <a:gd name="T7" fmla="*/ 0 h 140"/>
                  <a:gd name="T8" fmla="*/ 0 w 140"/>
                  <a:gd name="T9" fmla="*/ 70 h 140"/>
                  <a:gd name="T10" fmla="*/ 132 w 140"/>
                  <a:gd name="T11" fmla="*/ 70 h 140"/>
                  <a:gd name="T12" fmla="*/ 70 w 140"/>
                  <a:gd name="T13" fmla="*/ 132 h 140"/>
                  <a:gd name="T14" fmla="*/ 8 w 140"/>
                  <a:gd name="T15" fmla="*/ 70 h 140"/>
                  <a:gd name="T16" fmla="*/ 70 w 140"/>
                  <a:gd name="T17" fmla="*/ 8 h 140"/>
                  <a:gd name="T18" fmla="*/ 132 w 140"/>
                  <a:gd name="T19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cubicBezTo>
                      <a:pt x="0" y="109"/>
                      <a:pt x="31" y="140"/>
                      <a:pt x="70" y="140"/>
                    </a:cubicBezTo>
                    <a:cubicBezTo>
                      <a:pt x="109" y="140"/>
                      <a:pt x="140" y="109"/>
                      <a:pt x="140" y="70"/>
                    </a:cubicBezTo>
                    <a:cubicBezTo>
                      <a:pt x="140" y="31"/>
                      <a:pt x="109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lose/>
                    <a:moveTo>
                      <a:pt x="132" y="70"/>
                    </a:moveTo>
                    <a:cubicBezTo>
                      <a:pt x="132" y="104"/>
                      <a:pt x="104" y="132"/>
                      <a:pt x="70" y="132"/>
                    </a:cubicBezTo>
                    <a:cubicBezTo>
                      <a:pt x="36" y="132"/>
                      <a:pt x="8" y="104"/>
                      <a:pt x="8" y="70"/>
                    </a:cubicBezTo>
                    <a:cubicBezTo>
                      <a:pt x="8" y="36"/>
                      <a:pt x="36" y="8"/>
                      <a:pt x="70" y="8"/>
                    </a:cubicBezTo>
                    <a:cubicBezTo>
                      <a:pt x="104" y="8"/>
                      <a:pt x="132" y="36"/>
                      <a:pt x="13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55" name="Freeform 46"/>
              <p:cNvSpPr>
                <a:spLocks noEditPoints="1"/>
              </p:cNvSpPr>
              <p:nvPr/>
            </p:nvSpPr>
            <p:spPr bwMode="auto">
              <a:xfrm>
                <a:off x="621" y="1492"/>
                <a:ext cx="382" cy="382"/>
              </a:xfrm>
              <a:custGeom>
                <a:avLst/>
                <a:gdLst>
                  <a:gd name="T0" fmla="*/ 0 w 188"/>
                  <a:gd name="T1" fmla="*/ 94 h 188"/>
                  <a:gd name="T2" fmla="*/ 94 w 188"/>
                  <a:gd name="T3" fmla="*/ 188 h 188"/>
                  <a:gd name="T4" fmla="*/ 188 w 188"/>
                  <a:gd name="T5" fmla="*/ 94 h 188"/>
                  <a:gd name="T6" fmla="*/ 94 w 188"/>
                  <a:gd name="T7" fmla="*/ 0 h 188"/>
                  <a:gd name="T8" fmla="*/ 0 w 188"/>
                  <a:gd name="T9" fmla="*/ 94 h 188"/>
                  <a:gd name="T10" fmla="*/ 180 w 188"/>
                  <a:gd name="T11" fmla="*/ 94 h 188"/>
                  <a:gd name="T12" fmla="*/ 94 w 188"/>
                  <a:gd name="T13" fmla="*/ 180 h 188"/>
                  <a:gd name="T14" fmla="*/ 8 w 188"/>
                  <a:gd name="T15" fmla="*/ 94 h 188"/>
                  <a:gd name="T16" fmla="*/ 94 w 188"/>
                  <a:gd name="T17" fmla="*/ 8 h 188"/>
                  <a:gd name="T18" fmla="*/ 180 w 188"/>
                  <a:gd name="T1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88">
                    <a:moveTo>
                      <a:pt x="0" y="94"/>
                    </a:move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ubicBezTo>
                      <a:pt x="42" y="0"/>
                      <a:pt x="0" y="42"/>
                      <a:pt x="0" y="94"/>
                    </a:cubicBezTo>
                    <a:close/>
                    <a:moveTo>
                      <a:pt x="180" y="94"/>
                    </a:moveTo>
                    <a:cubicBezTo>
                      <a:pt x="180" y="141"/>
                      <a:pt x="141" y="180"/>
                      <a:pt x="94" y="180"/>
                    </a:cubicBezTo>
                    <a:cubicBezTo>
                      <a:pt x="47" y="180"/>
                      <a:pt x="8" y="141"/>
                      <a:pt x="8" y="94"/>
                    </a:cubicBezTo>
                    <a:cubicBezTo>
                      <a:pt x="8" y="47"/>
                      <a:pt x="47" y="8"/>
                      <a:pt x="94" y="8"/>
                    </a:cubicBezTo>
                    <a:cubicBezTo>
                      <a:pt x="141" y="8"/>
                      <a:pt x="180" y="47"/>
                      <a:pt x="18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 rot="15600000">
                <a:off x="757" y="1634"/>
                <a:ext cx="41" cy="113"/>
              </a:xfrm>
              <a:custGeom>
                <a:avLst/>
                <a:gdLst>
                  <a:gd name="T0" fmla="*/ 6 w 20"/>
                  <a:gd name="T1" fmla="*/ 4 h 56"/>
                  <a:gd name="T2" fmla="*/ 6 w 20"/>
                  <a:gd name="T3" fmla="*/ 37 h 56"/>
                  <a:gd name="T4" fmla="*/ 5 w 20"/>
                  <a:gd name="T5" fmla="*/ 37 h 56"/>
                  <a:gd name="T6" fmla="*/ 0 w 20"/>
                  <a:gd name="T7" fmla="*/ 46 h 56"/>
                  <a:gd name="T8" fmla="*/ 10 w 20"/>
                  <a:gd name="T9" fmla="*/ 56 h 56"/>
                  <a:gd name="T10" fmla="*/ 20 w 20"/>
                  <a:gd name="T11" fmla="*/ 46 h 56"/>
                  <a:gd name="T12" fmla="*/ 15 w 20"/>
                  <a:gd name="T13" fmla="*/ 37 h 56"/>
                  <a:gd name="T14" fmla="*/ 14 w 20"/>
                  <a:gd name="T15" fmla="*/ 37 h 56"/>
                  <a:gd name="T16" fmla="*/ 14 w 20"/>
                  <a:gd name="T17" fmla="*/ 4 h 56"/>
                  <a:gd name="T18" fmla="*/ 10 w 20"/>
                  <a:gd name="T19" fmla="*/ 0 h 56"/>
                  <a:gd name="T20" fmla="*/ 6 w 20"/>
                  <a:gd name="T2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56">
                    <a:moveTo>
                      <a:pt x="6" y="4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9"/>
                      <a:pt x="0" y="42"/>
                      <a:pt x="0" y="46"/>
                    </a:cubicBezTo>
                    <a:cubicBezTo>
                      <a:pt x="0" y="52"/>
                      <a:pt x="4" y="56"/>
                      <a:pt x="10" y="56"/>
                    </a:cubicBezTo>
                    <a:cubicBezTo>
                      <a:pt x="16" y="56"/>
                      <a:pt x="20" y="52"/>
                      <a:pt x="20" y="46"/>
                    </a:cubicBezTo>
                    <a:cubicBezTo>
                      <a:pt x="20" y="42"/>
                      <a:pt x="18" y="39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3" y="0"/>
                      <a:pt x="10" y="0"/>
                    </a:cubicBezTo>
                    <a:cubicBezTo>
                      <a:pt x="7" y="0"/>
                      <a:pt x="6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57" name="Freeform 48"/>
              <p:cNvSpPr>
                <a:spLocks noEditPoints="1"/>
              </p:cNvSpPr>
              <p:nvPr/>
            </p:nvSpPr>
            <p:spPr bwMode="auto">
              <a:xfrm>
                <a:off x="487" y="1176"/>
                <a:ext cx="650" cy="771"/>
              </a:xfrm>
              <a:custGeom>
                <a:avLst/>
                <a:gdLst>
                  <a:gd name="T0" fmla="*/ 304 w 320"/>
                  <a:gd name="T1" fmla="*/ 0 h 380"/>
                  <a:gd name="T2" fmla="*/ 16 w 320"/>
                  <a:gd name="T3" fmla="*/ 0 h 380"/>
                  <a:gd name="T4" fmla="*/ 0 w 320"/>
                  <a:gd name="T5" fmla="*/ 16 h 380"/>
                  <a:gd name="T6" fmla="*/ 16 w 320"/>
                  <a:gd name="T7" fmla="*/ 32 h 380"/>
                  <a:gd name="T8" fmla="*/ 18 w 320"/>
                  <a:gd name="T9" fmla="*/ 32 h 380"/>
                  <a:gd name="T10" fmla="*/ 18 w 320"/>
                  <a:gd name="T11" fmla="*/ 34 h 380"/>
                  <a:gd name="T12" fmla="*/ 88 w 320"/>
                  <a:gd name="T13" fmla="*/ 104 h 380"/>
                  <a:gd name="T14" fmla="*/ 138 w 320"/>
                  <a:gd name="T15" fmla="*/ 104 h 380"/>
                  <a:gd name="T16" fmla="*/ 138 w 320"/>
                  <a:gd name="T17" fmla="*/ 122 h 380"/>
                  <a:gd name="T18" fmla="*/ 136 w 320"/>
                  <a:gd name="T19" fmla="*/ 122 h 380"/>
                  <a:gd name="T20" fmla="*/ 30 w 320"/>
                  <a:gd name="T21" fmla="*/ 250 h 380"/>
                  <a:gd name="T22" fmla="*/ 30 w 320"/>
                  <a:gd name="T23" fmla="*/ 358 h 380"/>
                  <a:gd name="T24" fmla="*/ 52 w 320"/>
                  <a:gd name="T25" fmla="*/ 380 h 380"/>
                  <a:gd name="T26" fmla="*/ 268 w 320"/>
                  <a:gd name="T27" fmla="*/ 380 h 380"/>
                  <a:gd name="T28" fmla="*/ 290 w 320"/>
                  <a:gd name="T29" fmla="*/ 358 h 380"/>
                  <a:gd name="T30" fmla="*/ 290 w 320"/>
                  <a:gd name="T31" fmla="*/ 250 h 380"/>
                  <a:gd name="T32" fmla="*/ 184 w 320"/>
                  <a:gd name="T33" fmla="*/ 122 h 380"/>
                  <a:gd name="T34" fmla="*/ 182 w 320"/>
                  <a:gd name="T35" fmla="*/ 122 h 380"/>
                  <a:gd name="T36" fmla="*/ 182 w 320"/>
                  <a:gd name="T37" fmla="*/ 104 h 380"/>
                  <a:gd name="T38" fmla="*/ 232 w 320"/>
                  <a:gd name="T39" fmla="*/ 104 h 380"/>
                  <a:gd name="T40" fmla="*/ 302 w 320"/>
                  <a:gd name="T41" fmla="*/ 34 h 380"/>
                  <a:gd name="T42" fmla="*/ 302 w 320"/>
                  <a:gd name="T43" fmla="*/ 32 h 380"/>
                  <a:gd name="T44" fmla="*/ 304 w 320"/>
                  <a:gd name="T45" fmla="*/ 32 h 380"/>
                  <a:gd name="T46" fmla="*/ 320 w 320"/>
                  <a:gd name="T47" fmla="*/ 16 h 380"/>
                  <a:gd name="T48" fmla="*/ 304 w 320"/>
                  <a:gd name="T49" fmla="*/ 0 h 380"/>
                  <a:gd name="T50" fmla="*/ 282 w 320"/>
                  <a:gd name="T51" fmla="*/ 250 h 380"/>
                  <a:gd name="T52" fmla="*/ 282 w 320"/>
                  <a:gd name="T53" fmla="*/ 358 h 380"/>
                  <a:gd name="T54" fmla="*/ 268 w 320"/>
                  <a:gd name="T55" fmla="*/ 372 h 380"/>
                  <a:gd name="T56" fmla="*/ 52 w 320"/>
                  <a:gd name="T57" fmla="*/ 372 h 380"/>
                  <a:gd name="T58" fmla="*/ 38 w 320"/>
                  <a:gd name="T59" fmla="*/ 358 h 380"/>
                  <a:gd name="T60" fmla="*/ 38 w 320"/>
                  <a:gd name="T61" fmla="*/ 250 h 380"/>
                  <a:gd name="T62" fmla="*/ 160 w 320"/>
                  <a:gd name="T63" fmla="*/ 128 h 380"/>
                  <a:gd name="T64" fmla="*/ 282 w 320"/>
                  <a:gd name="T65" fmla="*/ 250 h 380"/>
                  <a:gd name="T66" fmla="*/ 146 w 320"/>
                  <a:gd name="T67" fmla="*/ 120 h 380"/>
                  <a:gd name="T68" fmla="*/ 146 w 320"/>
                  <a:gd name="T69" fmla="*/ 104 h 380"/>
                  <a:gd name="T70" fmla="*/ 174 w 320"/>
                  <a:gd name="T71" fmla="*/ 104 h 380"/>
                  <a:gd name="T72" fmla="*/ 174 w 320"/>
                  <a:gd name="T73" fmla="*/ 120 h 380"/>
                  <a:gd name="T74" fmla="*/ 172 w 320"/>
                  <a:gd name="T75" fmla="*/ 120 h 380"/>
                  <a:gd name="T76" fmla="*/ 160 w 320"/>
                  <a:gd name="T77" fmla="*/ 120 h 380"/>
                  <a:gd name="T78" fmla="*/ 148 w 320"/>
                  <a:gd name="T79" fmla="*/ 120 h 380"/>
                  <a:gd name="T80" fmla="*/ 146 w 320"/>
                  <a:gd name="T81" fmla="*/ 120 h 380"/>
                  <a:gd name="T82" fmla="*/ 294 w 320"/>
                  <a:gd name="T83" fmla="*/ 34 h 380"/>
                  <a:gd name="T84" fmla="*/ 232 w 320"/>
                  <a:gd name="T85" fmla="*/ 96 h 380"/>
                  <a:gd name="T86" fmla="*/ 88 w 320"/>
                  <a:gd name="T87" fmla="*/ 96 h 380"/>
                  <a:gd name="T88" fmla="*/ 26 w 320"/>
                  <a:gd name="T89" fmla="*/ 34 h 380"/>
                  <a:gd name="T90" fmla="*/ 26 w 320"/>
                  <a:gd name="T91" fmla="*/ 32 h 380"/>
                  <a:gd name="T92" fmla="*/ 294 w 320"/>
                  <a:gd name="T93" fmla="*/ 32 h 380"/>
                  <a:gd name="T94" fmla="*/ 294 w 320"/>
                  <a:gd name="T95" fmla="*/ 34 h 380"/>
                  <a:gd name="T96" fmla="*/ 304 w 320"/>
                  <a:gd name="T97" fmla="*/ 24 h 380"/>
                  <a:gd name="T98" fmla="*/ 16 w 320"/>
                  <a:gd name="T99" fmla="*/ 24 h 380"/>
                  <a:gd name="T100" fmla="*/ 8 w 320"/>
                  <a:gd name="T101" fmla="*/ 16 h 380"/>
                  <a:gd name="T102" fmla="*/ 16 w 320"/>
                  <a:gd name="T103" fmla="*/ 8 h 380"/>
                  <a:gd name="T104" fmla="*/ 304 w 320"/>
                  <a:gd name="T105" fmla="*/ 8 h 380"/>
                  <a:gd name="T106" fmla="*/ 312 w 320"/>
                  <a:gd name="T107" fmla="*/ 16 h 380"/>
                  <a:gd name="T108" fmla="*/ 304 w 320"/>
                  <a:gd name="T109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0" h="380">
                    <a:moveTo>
                      <a:pt x="3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73"/>
                      <a:pt x="49" y="104"/>
                      <a:pt x="88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74" y="133"/>
                      <a:pt x="30" y="187"/>
                      <a:pt x="30" y="250"/>
                    </a:cubicBezTo>
                    <a:cubicBezTo>
                      <a:pt x="30" y="358"/>
                      <a:pt x="30" y="358"/>
                      <a:pt x="30" y="358"/>
                    </a:cubicBezTo>
                    <a:cubicBezTo>
                      <a:pt x="30" y="370"/>
                      <a:pt x="40" y="380"/>
                      <a:pt x="52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80" y="380"/>
                      <a:pt x="290" y="370"/>
                      <a:pt x="290" y="358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187"/>
                      <a:pt x="246" y="133"/>
                      <a:pt x="184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04"/>
                      <a:pt x="182" y="104"/>
                      <a:pt x="182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71" y="104"/>
                      <a:pt x="302" y="73"/>
                      <a:pt x="302" y="34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4" y="32"/>
                      <a:pt x="304" y="32"/>
                      <a:pt x="304" y="32"/>
                    </a:cubicBezTo>
                    <a:cubicBezTo>
                      <a:pt x="313" y="32"/>
                      <a:pt x="320" y="25"/>
                      <a:pt x="320" y="16"/>
                    </a:cubicBezTo>
                    <a:cubicBezTo>
                      <a:pt x="320" y="7"/>
                      <a:pt x="313" y="0"/>
                      <a:pt x="304" y="0"/>
                    </a:cubicBezTo>
                    <a:close/>
                    <a:moveTo>
                      <a:pt x="282" y="250"/>
                    </a:moveTo>
                    <a:cubicBezTo>
                      <a:pt x="282" y="358"/>
                      <a:pt x="282" y="358"/>
                      <a:pt x="282" y="358"/>
                    </a:cubicBezTo>
                    <a:cubicBezTo>
                      <a:pt x="282" y="365"/>
                      <a:pt x="275" y="372"/>
                      <a:pt x="268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45" y="372"/>
                      <a:pt x="38" y="365"/>
                      <a:pt x="38" y="358"/>
                    </a:cubicBezTo>
                    <a:cubicBezTo>
                      <a:pt x="38" y="250"/>
                      <a:pt x="38" y="250"/>
                      <a:pt x="38" y="250"/>
                    </a:cubicBezTo>
                    <a:cubicBezTo>
                      <a:pt x="38" y="183"/>
                      <a:pt x="93" y="128"/>
                      <a:pt x="160" y="128"/>
                    </a:cubicBezTo>
                    <a:cubicBezTo>
                      <a:pt x="227" y="128"/>
                      <a:pt x="282" y="183"/>
                      <a:pt x="282" y="250"/>
                    </a:cubicBezTo>
                    <a:close/>
                    <a:moveTo>
                      <a:pt x="146" y="120"/>
                    </a:move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68" y="120"/>
                      <a:pt x="164" y="120"/>
                      <a:pt x="160" y="120"/>
                    </a:cubicBezTo>
                    <a:cubicBezTo>
                      <a:pt x="156" y="120"/>
                      <a:pt x="152" y="120"/>
                      <a:pt x="148" y="120"/>
                    </a:cubicBezTo>
                    <a:lnTo>
                      <a:pt x="146" y="120"/>
                    </a:lnTo>
                    <a:close/>
                    <a:moveTo>
                      <a:pt x="294" y="34"/>
                    </a:moveTo>
                    <a:cubicBezTo>
                      <a:pt x="294" y="68"/>
                      <a:pt x="266" y="96"/>
                      <a:pt x="232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54" y="96"/>
                      <a:pt x="26" y="68"/>
                      <a:pt x="26" y="3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94" y="32"/>
                      <a:pt x="294" y="32"/>
                      <a:pt x="294" y="32"/>
                    </a:cubicBezTo>
                    <a:lnTo>
                      <a:pt x="294" y="34"/>
                    </a:lnTo>
                    <a:close/>
                    <a:moveTo>
                      <a:pt x="304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2" y="24"/>
                      <a:pt x="8" y="20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8" y="8"/>
                      <a:pt x="312" y="12"/>
                      <a:pt x="312" y="16"/>
                    </a:cubicBezTo>
                    <a:cubicBezTo>
                      <a:pt x="312" y="20"/>
                      <a:pt x="308" y="24"/>
                      <a:pt x="30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58" name="Freeform 49"/>
              <p:cNvSpPr>
                <a:spLocks noEditPoints="1"/>
              </p:cNvSpPr>
              <p:nvPr/>
            </p:nvSpPr>
            <p:spPr bwMode="auto">
              <a:xfrm>
                <a:off x="487" y="741"/>
                <a:ext cx="662" cy="255"/>
              </a:xfrm>
              <a:custGeom>
                <a:avLst/>
                <a:gdLst>
                  <a:gd name="T0" fmla="*/ 471 w 534"/>
                  <a:gd name="T1" fmla="*/ 47 h 206"/>
                  <a:gd name="T2" fmla="*/ 408 w 534"/>
                  <a:gd name="T3" fmla="*/ 52 h 206"/>
                  <a:gd name="T4" fmla="*/ 467 w 534"/>
                  <a:gd name="T5" fmla="*/ 59 h 206"/>
                  <a:gd name="T6" fmla="*/ 446 w 534"/>
                  <a:gd name="T7" fmla="*/ 79 h 206"/>
                  <a:gd name="T8" fmla="*/ 356 w 534"/>
                  <a:gd name="T9" fmla="*/ 84 h 206"/>
                  <a:gd name="T10" fmla="*/ 319 w 534"/>
                  <a:gd name="T11" fmla="*/ 47 h 206"/>
                  <a:gd name="T12" fmla="*/ 215 w 534"/>
                  <a:gd name="T13" fmla="*/ 48 h 206"/>
                  <a:gd name="T14" fmla="*/ 177 w 534"/>
                  <a:gd name="T15" fmla="*/ 86 h 206"/>
                  <a:gd name="T16" fmla="*/ 84 w 534"/>
                  <a:gd name="T17" fmla="*/ 75 h 206"/>
                  <a:gd name="T18" fmla="*/ 69 w 534"/>
                  <a:gd name="T19" fmla="*/ 60 h 206"/>
                  <a:gd name="T20" fmla="*/ 111 w 534"/>
                  <a:gd name="T21" fmla="*/ 38 h 206"/>
                  <a:gd name="T22" fmla="*/ 62 w 534"/>
                  <a:gd name="T23" fmla="*/ 47 h 206"/>
                  <a:gd name="T24" fmla="*/ 14 w 534"/>
                  <a:gd name="T25" fmla="*/ 66 h 206"/>
                  <a:gd name="T26" fmla="*/ 59 w 534"/>
                  <a:gd name="T27" fmla="*/ 75 h 206"/>
                  <a:gd name="T28" fmla="*/ 37 w 534"/>
                  <a:gd name="T29" fmla="*/ 122 h 206"/>
                  <a:gd name="T30" fmla="*/ 43 w 534"/>
                  <a:gd name="T31" fmla="*/ 127 h 206"/>
                  <a:gd name="T32" fmla="*/ 82 w 534"/>
                  <a:gd name="T33" fmla="*/ 125 h 206"/>
                  <a:gd name="T34" fmla="*/ 88 w 534"/>
                  <a:gd name="T35" fmla="*/ 115 h 206"/>
                  <a:gd name="T36" fmla="*/ 194 w 534"/>
                  <a:gd name="T37" fmla="*/ 157 h 206"/>
                  <a:gd name="T38" fmla="*/ 220 w 534"/>
                  <a:gd name="T39" fmla="*/ 165 h 206"/>
                  <a:gd name="T40" fmla="*/ 313 w 534"/>
                  <a:gd name="T41" fmla="*/ 163 h 206"/>
                  <a:gd name="T42" fmla="*/ 356 w 534"/>
                  <a:gd name="T43" fmla="*/ 127 h 206"/>
                  <a:gd name="T44" fmla="*/ 446 w 534"/>
                  <a:gd name="T45" fmla="*/ 122 h 206"/>
                  <a:gd name="T46" fmla="*/ 452 w 534"/>
                  <a:gd name="T47" fmla="*/ 127 h 206"/>
                  <a:gd name="T48" fmla="*/ 491 w 534"/>
                  <a:gd name="T49" fmla="*/ 125 h 206"/>
                  <a:gd name="T50" fmla="*/ 496 w 534"/>
                  <a:gd name="T51" fmla="*/ 79 h 206"/>
                  <a:gd name="T52" fmla="*/ 475 w 534"/>
                  <a:gd name="T53" fmla="*/ 59 h 206"/>
                  <a:gd name="T54" fmla="*/ 534 w 534"/>
                  <a:gd name="T55" fmla="*/ 52 h 206"/>
                  <a:gd name="T56" fmla="*/ 423 w 534"/>
                  <a:gd name="T57" fmla="*/ 59 h 206"/>
                  <a:gd name="T58" fmla="*/ 460 w 534"/>
                  <a:gd name="T59" fmla="*/ 50 h 206"/>
                  <a:gd name="T60" fmla="*/ 74 w 534"/>
                  <a:gd name="T61" fmla="*/ 50 h 206"/>
                  <a:gd name="T62" fmla="*/ 111 w 534"/>
                  <a:gd name="T63" fmla="*/ 59 h 206"/>
                  <a:gd name="T64" fmla="*/ 74 w 534"/>
                  <a:gd name="T65" fmla="*/ 50 h 206"/>
                  <a:gd name="T66" fmla="*/ 7 w 534"/>
                  <a:gd name="T67" fmla="*/ 52 h 206"/>
                  <a:gd name="T68" fmla="*/ 58 w 534"/>
                  <a:gd name="T69" fmla="*/ 52 h 206"/>
                  <a:gd name="T70" fmla="*/ 63 w 534"/>
                  <a:gd name="T71" fmla="*/ 134 h 206"/>
                  <a:gd name="T72" fmla="*/ 75 w 534"/>
                  <a:gd name="T73" fmla="*/ 125 h 206"/>
                  <a:gd name="T74" fmla="*/ 45 w 534"/>
                  <a:gd name="T75" fmla="*/ 118 h 206"/>
                  <a:gd name="T76" fmla="*/ 80 w 534"/>
                  <a:gd name="T77" fmla="*/ 118 h 206"/>
                  <a:gd name="T78" fmla="*/ 88 w 534"/>
                  <a:gd name="T79" fmla="*/ 93 h 206"/>
                  <a:gd name="T80" fmla="*/ 222 w 534"/>
                  <a:gd name="T81" fmla="*/ 46 h 206"/>
                  <a:gd name="T82" fmla="*/ 311 w 534"/>
                  <a:gd name="T83" fmla="*/ 48 h 206"/>
                  <a:gd name="T84" fmla="*/ 187 w 534"/>
                  <a:gd name="T85" fmla="*/ 73 h 206"/>
                  <a:gd name="T86" fmla="*/ 347 w 534"/>
                  <a:gd name="T87" fmla="*/ 73 h 206"/>
                  <a:gd name="T88" fmla="*/ 187 w 534"/>
                  <a:gd name="T89" fmla="*/ 73 h 206"/>
                  <a:gd name="T90" fmla="*/ 228 w 534"/>
                  <a:gd name="T91" fmla="*/ 165 h 206"/>
                  <a:gd name="T92" fmla="*/ 306 w 534"/>
                  <a:gd name="T93" fmla="*/ 165 h 206"/>
                  <a:gd name="T94" fmla="*/ 213 w 534"/>
                  <a:gd name="T95" fmla="*/ 156 h 206"/>
                  <a:gd name="T96" fmla="*/ 349 w 534"/>
                  <a:gd name="T97" fmla="*/ 125 h 206"/>
                  <a:gd name="T98" fmla="*/ 184 w 534"/>
                  <a:gd name="T99" fmla="*/ 118 h 206"/>
                  <a:gd name="T100" fmla="*/ 349 w 534"/>
                  <a:gd name="T101" fmla="*/ 118 h 206"/>
                  <a:gd name="T102" fmla="*/ 356 w 534"/>
                  <a:gd name="T103" fmla="*/ 93 h 206"/>
                  <a:gd name="T104" fmla="*/ 483 w 534"/>
                  <a:gd name="T105" fmla="*/ 128 h 206"/>
                  <a:gd name="T106" fmla="*/ 458 w 534"/>
                  <a:gd name="T107" fmla="*/ 125 h 206"/>
                  <a:gd name="T108" fmla="*/ 489 w 534"/>
                  <a:gd name="T109" fmla="*/ 82 h 206"/>
                  <a:gd name="T110" fmla="*/ 453 w 534"/>
                  <a:gd name="T111" fmla="*/ 82 h 206"/>
                  <a:gd name="T112" fmla="*/ 482 w 534"/>
                  <a:gd name="T113" fmla="*/ 54 h 206"/>
                  <a:gd name="T114" fmla="*/ 519 w 534"/>
                  <a:gd name="T115" fmla="*/ 4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4" h="206">
                    <a:moveTo>
                      <a:pt x="519" y="38"/>
                    </a:moveTo>
                    <a:cubicBezTo>
                      <a:pt x="514" y="38"/>
                      <a:pt x="484" y="40"/>
                      <a:pt x="472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57" y="39"/>
                      <a:pt x="423" y="38"/>
                      <a:pt x="423" y="38"/>
                    </a:cubicBezTo>
                    <a:cubicBezTo>
                      <a:pt x="415" y="38"/>
                      <a:pt x="408" y="44"/>
                      <a:pt x="408" y="52"/>
                    </a:cubicBezTo>
                    <a:cubicBezTo>
                      <a:pt x="408" y="60"/>
                      <a:pt x="415" y="66"/>
                      <a:pt x="423" y="66"/>
                    </a:cubicBezTo>
                    <a:cubicBezTo>
                      <a:pt x="423" y="66"/>
                      <a:pt x="450" y="65"/>
                      <a:pt x="465" y="60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49" y="75"/>
                      <a:pt x="449" y="75"/>
                      <a:pt x="449" y="75"/>
                    </a:cubicBezTo>
                    <a:cubicBezTo>
                      <a:pt x="447" y="75"/>
                      <a:pt x="446" y="77"/>
                      <a:pt x="446" y="79"/>
                    </a:cubicBezTo>
                    <a:cubicBezTo>
                      <a:pt x="446" y="86"/>
                      <a:pt x="446" y="86"/>
                      <a:pt x="44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64"/>
                      <a:pt x="340" y="48"/>
                      <a:pt x="321" y="48"/>
                    </a:cubicBezTo>
                    <a:cubicBezTo>
                      <a:pt x="319" y="48"/>
                      <a:pt x="319" y="48"/>
                      <a:pt x="319" y="48"/>
                    </a:cubicBezTo>
                    <a:cubicBezTo>
                      <a:pt x="319" y="47"/>
                      <a:pt x="319" y="47"/>
                      <a:pt x="319" y="47"/>
                    </a:cubicBezTo>
                    <a:cubicBezTo>
                      <a:pt x="316" y="20"/>
                      <a:pt x="294" y="0"/>
                      <a:pt x="267" y="0"/>
                    </a:cubicBezTo>
                    <a:cubicBezTo>
                      <a:pt x="240" y="0"/>
                      <a:pt x="218" y="20"/>
                      <a:pt x="215" y="47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213" y="48"/>
                      <a:pt x="213" y="48"/>
                      <a:pt x="213" y="48"/>
                    </a:cubicBezTo>
                    <a:cubicBezTo>
                      <a:pt x="193" y="48"/>
                      <a:pt x="177" y="64"/>
                      <a:pt x="177" y="84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7"/>
                      <a:pt x="86" y="75"/>
                      <a:pt x="84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84" y="65"/>
                      <a:pt x="111" y="66"/>
                      <a:pt x="111" y="66"/>
                    </a:cubicBezTo>
                    <a:cubicBezTo>
                      <a:pt x="119" y="66"/>
                      <a:pt x="125" y="60"/>
                      <a:pt x="125" y="52"/>
                    </a:cubicBezTo>
                    <a:cubicBezTo>
                      <a:pt x="125" y="44"/>
                      <a:pt x="119" y="38"/>
                      <a:pt x="111" y="38"/>
                    </a:cubicBezTo>
                    <a:cubicBezTo>
                      <a:pt x="111" y="38"/>
                      <a:pt x="76" y="39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49" y="39"/>
                      <a:pt x="15" y="38"/>
                      <a:pt x="14" y="38"/>
                    </a:cubicBezTo>
                    <a:cubicBezTo>
                      <a:pt x="6" y="38"/>
                      <a:pt x="0" y="44"/>
                      <a:pt x="0" y="52"/>
                    </a:cubicBezTo>
                    <a:cubicBezTo>
                      <a:pt x="0" y="60"/>
                      <a:pt x="6" y="66"/>
                      <a:pt x="14" y="66"/>
                    </a:cubicBezTo>
                    <a:cubicBezTo>
                      <a:pt x="14" y="66"/>
                      <a:pt x="41" y="65"/>
                      <a:pt x="57" y="60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9" y="75"/>
                      <a:pt x="37" y="77"/>
                      <a:pt x="37" y="7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7" y="124"/>
                      <a:pt x="39" y="125"/>
                      <a:pt x="41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5" y="135"/>
                      <a:pt x="53" y="142"/>
                      <a:pt x="63" y="142"/>
                    </a:cubicBezTo>
                    <a:cubicBezTo>
                      <a:pt x="72" y="142"/>
                      <a:pt x="81" y="135"/>
                      <a:pt x="82" y="127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6" y="125"/>
                      <a:pt x="88" y="124"/>
                      <a:pt x="88" y="122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39"/>
                      <a:pt x="183" y="151"/>
                      <a:pt x="194" y="157"/>
                    </a:cubicBezTo>
                    <a:cubicBezTo>
                      <a:pt x="213" y="163"/>
                      <a:pt x="213" y="163"/>
                      <a:pt x="213" y="163"/>
                    </a:cubicBezTo>
                    <a:cubicBezTo>
                      <a:pt x="220" y="163"/>
                      <a:pt x="220" y="163"/>
                      <a:pt x="220" y="163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3" y="188"/>
                      <a:pt x="243" y="206"/>
                      <a:pt x="267" y="206"/>
                    </a:cubicBezTo>
                    <a:cubicBezTo>
                      <a:pt x="291" y="206"/>
                      <a:pt x="310" y="188"/>
                      <a:pt x="313" y="165"/>
                    </a:cubicBezTo>
                    <a:cubicBezTo>
                      <a:pt x="313" y="163"/>
                      <a:pt x="313" y="163"/>
                      <a:pt x="313" y="163"/>
                    </a:cubicBezTo>
                    <a:cubicBezTo>
                      <a:pt x="320" y="163"/>
                      <a:pt x="320" y="163"/>
                      <a:pt x="320" y="163"/>
                    </a:cubicBezTo>
                    <a:cubicBezTo>
                      <a:pt x="340" y="157"/>
                      <a:pt x="340" y="157"/>
                      <a:pt x="340" y="157"/>
                    </a:cubicBezTo>
                    <a:cubicBezTo>
                      <a:pt x="350" y="151"/>
                      <a:pt x="356" y="139"/>
                      <a:pt x="356" y="127"/>
                    </a:cubicBezTo>
                    <a:cubicBezTo>
                      <a:pt x="356" y="115"/>
                      <a:pt x="356" y="115"/>
                      <a:pt x="356" y="115"/>
                    </a:cubicBezTo>
                    <a:cubicBezTo>
                      <a:pt x="446" y="115"/>
                      <a:pt x="446" y="115"/>
                      <a:pt x="446" y="115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46" y="124"/>
                      <a:pt x="447" y="125"/>
                      <a:pt x="449" y="125"/>
                    </a:cubicBezTo>
                    <a:cubicBezTo>
                      <a:pt x="451" y="125"/>
                      <a:pt x="451" y="125"/>
                      <a:pt x="451" y="125"/>
                    </a:cubicBezTo>
                    <a:cubicBezTo>
                      <a:pt x="452" y="127"/>
                      <a:pt x="452" y="127"/>
                      <a:pt x="452" y="127"/>
                    </a:cubicBezTo>
                    <a:cubicBezTo>
                      <a:pt x="453" y="135"/>
                      <a:pt x="461" y="142"/>
                      <a:pt x="471" y="142"/>
                    </a:cubicBezTo>
                    <a:cubicBezTo>
                      <a:pt x="481" y="142"/>
                      <a:pt x="489" y="135"/>
                      <a:pt x="490" y="127"/>
                    </a:cubicBezTo>
                    <a:cubicBezTo>
                      <a:pt x="491" y="125"/>
                      <a:pt x="491" y="125"/>
                      <a:pt x="491" y="125"/>
                    </a:cubicBezTo>
                    <a:cubicBezTo>
                      <a:pt x="492" y="125"/>
                      <a:pt x="492" y="125"/>
                      <a:pt x="492" y="125"/>
                    </a:cubicBezTo>
                    <a:cubicBezTo>
                      <a:pt x="494" y="125"/>
                      <a:pt x="496" y="124"/>
                      <a:pt x="496" y="122"/>
                    </a:cubicBezTo>
                    <a:cubicBezTo>
                      <a:pt x="496" y="79"/>
                      <a:pt x="496" y="79"/>
                      <a:pt x="496" y="79"/>
                    </a:cubicBezTo>
                    <a:cubicBezTo>
                      <a:pt x="496" y="77"/>
                      <a:pt x="494" y="75"/>
                      <a:pt x="492" y="75"/>
                    </a:cubicBezTo>
                    <a:cubicBezTo>
                      <a:pt x="475" y="75"/>
                      <a:pt x="475" y="75"/>
                      <a:pt x="475" y="75"/>
                    </a:cubicBezTo>
                    <a:cubicBezTo>
                      <a:pt x="475" y="59"/>
                      <a:pt x="475" y="59"/>
                      <a:pt x="475" y="59"/>
                    </a:cubicBezTo>
                    <a:cubicBezTo>
                      <a:pt x="477" y="60"/>
                      <a:pt x="477" y="60"/>
                      <a:pt x="477" y="60"/>
                    </a:cubicBezTo>
                    <a:cubicBezTo>
                      <a:pt x="492" y="65"/>
                      <a:pt x="519" y="66"/>
                      <a:pt x="519" y="66"/>
                    </a:cubicBezTo>
                    <a:cubicBezTo>
                      <a:pt x="527" y="66"/>
                      <a:pt x="534" y="60"/>
                      <a:pt x="534" y="52"/>
                    </a:cubicBezTo>
                    <a:cubicBezTo>
                      <a:pt x="534" y="44"/>
                      <a:pt x="527" y="38"/>
                      <a:pt x="519" y="38"/>
                    </a:cubicBezTo>
                    <a:close/>
                    <a:moveTo>
                      <a:pt x="460" y="54"/>
                    </a:moveTo>
                    <a:cubicBezTo>
                      <a:pt x="448" y="57"/>
                      <a:pt x="428" y="59"/>
                      <a:pt x="423" y="59"/>
                    </a:cubicBezTo>
                    <a:cubicBezTo>
                      <a:pt x="419" y="59"/>
                      <a:pt x="416" y="56"/>
                      <a:pt x="416" y="52"/>
                    </a:cubicBezTo>
                    <a:cubicBezTo>
                      <a:pt x="416" y="48"/>
                      <a:pt x="419" y="45"/>
                      <a:pt x="423" y="45"/>
                    </a:cubicBezTo>
                    <a:cubicBezTo>
                      <a:pt x="428" y="45"/>
                      <a:pt x="448" y="47"/>
                      <a:pt x="460" y="50"/>
                    </a:cubicBezTo>
                    <a:cubicBezTo>
                      <a:pt x="467" y="52"/>
                      <a:pt x="467" y="52"/>
                      <a:pt x="467" y="52"/>
                    </a:cubicBezTo>
                    <a:lnTo>
                      <a:pt x="460" y="54"/>
                    </a:lnTo>
                    <a:close/>
                    <a:moveTo>
                      <a:pt x="74" y="50"/>
                    </a:moveTo>
                    <a:cubicBezTo>
                      <a:pt x="85" y="47"/>
                      <a:pt x="106" y="45"/>
                      <a:pt x="111" y="45"/>
                    </a:cubicBezTo>
                    <a:cubicBezTo>
                      <a:pt x="115" y="45"/>
                      <a:pt x="118" y="48"/>
                      <a:pt x="118" y="52"/>
                    </a:cubicBezTo>
                    <a:cubicBezTo>
                      <a:pt x="118" y="56"/>
                      <a:pt x="115" y="59"/>
                      <a:pt x="111" y="59"/>
                    </a:cubicBezTo>
                    <a:cubicBezTo>
                      <a:pt x="106" y="59"/>
                      <a:pt x="85" y="57"/>
                      <a:pt x="74" y="54"/>
                    </a:cubicBezTo>
                    <a:cubicBezTo>
                      <a:pt x="67" y="52"/>
                      <a:pt x="67" y="52"/>
                      <a:pt x="67" y="52"/>
                    </a:cubicBezTo>
                    <a:lnTo>
                      <a:pt x="74" y="50"/>
                    </a:lnTo>
                    <a:close/>
                    <a:moveTo>
                      <a:pt x="52" y="54"/>
                    </a:moveTo>
                    <a:cubicBezTo>
                      <a:pt x="40" y="57"/>
                      <a:pt x="19" y="59"/>
                      <a:pt x="14" y="59"/>
                    </a:cubicBezTo>
                    <a:cubicBezTo>
                      <a:pt x="10" y="59"/>
                      <a:pt x="7" y="56"/>
                      <a:pt x="7" y="52"/>
                    </a:cubicBezTo>
                    <a:cubicBezTo>
                      <a:pt x="7" y="48"/>
                      <a:pt x="10" y="45"/>
                      <a:pt x="14" y="45"/>
                    </a:cubicBezTo>
                    <a:cubicBezTo>
                      <a:pt x="19" y="45"/>
                      <a:pt x="40" y="47"/>
                      <a:pt x="52" y="50"/>
                    </a:cubicBezTo>
                    <a:cubicBezTo>
                      <a:pt x="58" y="52"/>
                      <a:pt x="58" y="52"/>
                      <a:pt x="58" y="52"/>
                    </a:cubicBezTo>
                    <a:lnTo>
                      <a:pt x="52" y="54"/>
                    </a:lnTo>
                    <a:close/>
                    <a:moveTo>
                      <a:pt x="74" y="128"/>
                    </a:moveTo>
                    <a:cubicBezTo>
                      <a:pt x="72" y="132"/>
                      <a:pt x="68" y="134"/>
                      <a:pt x="63" y="134"/>
                    </a:cubicBezTo>
                    <a:cubicBezTo>
                      <a:pt x="58" y="134"/>
                      <a:pt x="53" y="132"/>
                      <a:pt x="51" y="12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75" y="125"/>
                      <a:pt x="75" y="125"/>
                      <a:pt x="75" y="125"/>
                    </a:cubicBezTo>
                    <a:lnTo>
                      <a:pt x="74" y="128"/>
                    </a:lnTo>
                    <a:close/>
                    <a:moveTo>
                      <a:pt x="80" y="118"/>
                    </a:move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80" y="82"/>
                      <a:pt x="80" y="82"/>
                      <a:pt x="80" y="82"/>
                    </a:cubicBezTo>
                    <a:lnTo>
                      <a:pt x="80" y="118"/>
                    </a:lnTo>
                    <a:close/>
                    <a:moveTo>
                      <a:pt x="177" y="107"/>
                    </a:moveTo>
                    <a:cubicBezTo>
                      <a:pt x="88" y="107"/>
                      <a:pt x="88" y="107"/>
                      <a:pt x="88" y="107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77" y="93"/>
                      <a:pt x="177" y="93"/>
                      <a:pt x="177" y="93"/>
                    </a:cubicBezTo>
                    <a:lnTo>
                      <a:pt x="177" y="107"/>
                    </a:lnTo>
                    <a:close/>
                    <a:moveTo>
                      <a:pt x="222" y="46"/>
                    </a:moveTo>
                    <a:cubicBezTo>
                      <a:pt x="225" y="24"/>
                      <a:pt x="244" y="7"/>
                      <a:pt x="267" y="7"/>
                    </a:cubicBezTo>
                    <a:cubicBezTo>
                      <a:pt x="289" y="7"/>
                      <a:pt x="308" y="24"/>
                      <a:pt x="311" y="46"/>
                    </a:cubicBezTo>
                    <a:cubicBezTo>
                      <a:pt x="311" y="48"/>
                      <a:pt x="311" y="48"/>
                      <a:pt x="311" y="48"/>
                    </a:cubicBezTo>
                    <a:cubicBezTo>
                      <a:pt x="222" y="48"/>
                      <a:pt x="222" y="48"/>
                      <a:pt x="222" y="48"/>
                    </a:cubicBezTo>
                    <a:lnTo>
                      <a:pt x="222" y="46"/>
                    </a:lnTo>
                    <a:close/>
                    <a:moveTo>
                      <a:pt x="187" y="73"/>
                    </a:moveTo>
                    <a:cubicBezTo>
                      <a:pt x="191" y="62"/>
                      <a:pt x="202" y="56"/>
                      <a:pt x="213" y="5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32" y="56"/>
                      <a:pt x="342" y="62"/>
                      <a:pt x="347" y="73"/>
                    </a:cubicBezTo>
                    <a:cubicBezTo>
                      <a:pt x="348" y="75"/>
                      <a:pt x="348" y="75"/>
                      <a:pt x="348" y="75"/>
                    </a:cubicBezTo>
                    <a:cubicBezTo>
                      <a:pt x="186" y="75"/>
                      <a:pt x="186" y="75"/>
                      <a:pt x="186" y="75"/>
                    </a:cubicBezTo>
                    <a:lnTo>
                      <a:pt x="187" y="73"/>
                    </a:lnTo>
                    <a:close/>
                    <a:moveTo>
                      <a:pt x="306" y="165"/>
                    </a:moveTo>
                    <a:cubicBezTo>
                      <a:pt x="303" y="184"/>
                      <a:pt x="286" y="199"/>
                      <a:pt x="267" y="199"/>
                    </a:cubicBezTo>
                    <a:cubicBezTo>
                      <a:pt x="247" y="199"/>
                      <a:pt x="231" y="184"/>
                      <a:pt x="228" y="165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306" y="163"/>
                      <a:pt x="306" y="163"/>
                      <a:pt x="306" y="163"/>
                    </a:cubicBezTo>
                    <a:lnTo>
                      <a:pt x="306" y="165"/>
                    </a:lnTo>
                    <a:close/>
                    <a:moveTo>
                      <a:pt x="349" y="127"/>
                    </a:moveTo>
                    <a:cubicBezTo>
                      <a:pt x="349" y="143"/>
                      <a:pt x="336" y="156"/>
                      <a:pt x="321" y="156"/>
                    </a:cubicBezTo>
                    <a:cubicBezTo>
                      <a:pt x="213" y="156"/>
                      <a:pt x="213" y="156"/>
                      <a:pt x="213" y="156"/>
                    </a:cubicBezTo>
                    <a:cubicBezTo>
                      <a:pt x="197" y="156"/>
                      <a:pt x="184" y="143"/>
                      <a:pt x="184" y="127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349" y="125"/>
                      <a:pt x="349" y="125"/>
                      <a:pt x="349" y="125"/>
                    </a:cubicBezTo>
                    <a:lnTo>
                      <a:pt x="349" y="127"/>
                    </a:lnTo>
                    <a:close/>
                    <a:moveTo>
                      <a:pt x="349" y="118"/>
                    </a:move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349" y="82"/>
                      <a:pt x="349" y="82"/>
                      <a:pt x="349" y="82"/>
                    </a:cubicBezTo>
                    <a:lnTo>
                      <a:pt x="349" y="118"/>
                    </a:lnTo>
                    <a:close/>
                    <a:moveTo>
                      <a:pt x="446" y="107"/>
                    </a:moveTo>
                    <a:cubicBezTo>
                      <a:pt x="356" y="107"/>
                      <a:pt x="356" y="107"/>
                      <a:pt x="356" y="107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446" y="93"/>
                      <a:pt x="446" y="93"/>
                      <a:pt x="446" y="93"/>
                    </a:cubicBezTo>
                    <a:lnTo>
                      <a:pt x="446" y="107"/>
                    </a:lnTo>
                    <a:close/>
                    <a:moveTo>
                      <a:pt x="483" y="128"/>
                    </a:moveTo>
                    <a:cubicBezTo>
                      <a:pt x="481" y="132"/>
                      <a:pt x="476" y="134"/>
                      <a:pt x="471" y="134"/>
                    </a:cubicBezTo>
                    <a:cubicBezTo>
                      <a:pt x="466" y="134"/>
                      <a:pt x="461" y="132"/>
                      <a:pt x="459" y="128"/>
                    </a:cubicBezTo>
                    <a:cubicBezTo>
                      <a:pt x="458" y="125"/>
                      <a:pt x="458" y="125"/>
                      <a:pt x="458" y="125"/>
                    </a:cubicBezTo>
                    <a:cubicBezTo>
                      <a:pt x="484" y="125"/>
                      <a:pt x="484" y="125"/>
                      <a:pt x="484" y="125"/>
                    </a:cubicBezTo>
                    <a:lnTo>
                      <a:pt x="483" y="128"/>
                    </a:lnTo>
                    <a:close/>
                    <a:moveTo>
                      <a:pt x="489" y="82"/>
                    </a:moveTo>
                    <a:cubicBezTo>
                      <a:pt x="489" y="118"/>
                      <a:pt x="489" y="118"/>
                      <a:pt x="489" y="118"/>
                    </a:cubicBezTo>
                    <a:cubicBezTo>
                      <a:pt x="453" y="118"/>
                      <a:pt x="453" y="118"/>
                      <a:pt x="453" y="118"/>
                    </a:cubicBezTo>
                    <a:cubicBezTo>
                      <a:pt x="453" y="82"/>
                      <a:pt x="453" y="82"/>
                      <a:pt x="453" y="82"/>
                    </a:cubicBezTo>
                    <a:lnTo>
                      <a:pt x="489" y="82"/>
                    </a:lnTo>
                    <a:close/>
                    <a:moveTo>
                      <a:pt x="519" y="59"/>
                    </a:moveTo>
                    <a:cubicBezTo>
                      <a:pt x="514" y="59"/>
                      <a:pt x="494" y="57"/>
                      <a:pt x="482" y="54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82" y="50"/>
                      <a:pt x="482" y="50"/>
                      <a:pt x="482" y="50"/>
                    </a:cubicBezTo>
                    <a:cubicBezTo>
                      <a:pt x="494" y="47"/>
                      <a:pt x="514" y="45"/>
                      <a:pt x="519" y="45"/>
                    </a:cubicBezTo>
                    <a:cubicBezTo>
                      <a:pt x="523" y="45"/>
                      <a:pt x="526" y="48"/>
                      <a:pt x="526" y="52"/>
                    </a:cubicBezTo>
                    <a:cubicBezTo>
                      <a:pt x="526" y="56"/>
                      <a:pt x="523" y="59"/>
                      <a:pt x="51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011097" y="1829601"/>
              <a:ext cx="2958004" cy="164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r>
                <a:rPr lang="ru-RU" sz="7200" dirty="0" smtClean="0"/>
                <a:t>0,25</a:t>
              </a:r>
              <a:r>
                <a:rPr lang="ru-RU" sz="8800" dirty="0" smtClean="0"/>
                <a:t> </a:t>
              </a:r>
              <a:endParaRPr lang="ru-RU" sz="8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46303" y="2125601"/>
              <a:ext cx="893898" cy="94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algn="l"/>
              <a:endParaRPr lang="ru-RU" sz="2400" b="0" dirty="0" smtClean="0"/>
            </a:p>
            <a:p>
              <a:pPr algn="l"/>
              <a:r>
                <a:rPr lang="ru-RU" sz="2400" b="0" dirty="0" smtClean="0"/>
                <a:t>КГ</a:t>
              </a:r>
              <a:endParaRPr lang="ru-RU" sz="2400" b="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24827" y="995617"/>
              <a:ext cx="3123472" cy="127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ru-RU" b="0" cap="none" dirty="0">
                  <a:latin typeface="+mj-lt"/>
                </a:rPr>
                <a:t>Государственная </a:t>
              </a:r>
              <a:r>
                <a:rPr lang="ru-RU" cap="none" dirty="0"/>
                <a:t>регистрация и сертификация всех </a:t>
              </a:r>
              <a:r>
                <a:rPr lang="ru-RU" cap="none" dirty="0" smtClean="0"/>
                <a:t>БВС</a:t>
              </a:r>
              <a:r>
                <a:rPr lang="ru-RU" b="0" cap="none" dirty="0" smtClean="0">
                  <a:latin typeface="+mj-lt"/>
                </a:rPr>
                <a:t> массой свыше</a:t>
              </a:r>
              <a:endParaRPr lang="ru-RU" b="0" cap="none" dirty="0">
                <a:latin typeface="+mj-lt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64814" y="4223301"/>
            <a:ext cx="3743264" cy="1983894"/>
            <a:chOff x="539672" y="3980566"/>
            <a:chExt cx="5234107" cy="2253896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539672" y="3982338"/>
              <a:ext cx="1565431" cy="1917042"/>
              <a:chOff x="539672" y="3982338"/>
              <a:chExt cx="1565431" cy="191704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617752" y="4262933"/>
                <a:ext cx="54853" cy="75951"/>
              </a:xfrm>
              <a:custGeom>
                <a:avLst/>
                <a:gdLst>
                  <a:gd name="T0" fmla="*/ 0 w 11"/>
                  <a:gd name="T1" fmla="*/ 3 h 15"/>
                  <a:gd name="T2" fmla="*/ 7 w 11"/>
                  <a:gd name="T3" fmla="*/ 15 h 15"/>
                  <a:gd name="T4" fmla="*/ 11 w 11"/>
                  <a:gd name="T5" fmla="*/ 12 h 15"/>
                  <a:gd name="T6" fmla="*/ 3 w 11"/>
                  <a:gd name="T7" fmla="*/ 0 h 15"/>
                  <a:gd name="T8" fmla="*/ 0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3"/>
                    </a:moveTo>
                    <a:cubicBezTo>
                      <a:pt x="2" y="7"/>
                      <a:pt x="5" y="11"/>
                      <a:pt x="7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8"/>
                      <a:pt x="6" y="4"/>
                      <a:pt x="3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421546" y="4132129"/>
                <a:ext cx="73841" cy="46414"/>
              </a:xfrm>
              <a:custGeom>
                <a:avLst/>
                <a:gdLst>
                  <a:gd name="T0" fmla="*/ 2 w 15"/>
                  <a:gd name="T1" fmla="*/ 0 h 9"/>
                  <a:gd name="T2" fmla="*/ 0 w 15"/>
                  <a:gd name="T3" fmla="*/ 5 h 9"/>
                  <a:gd name="T4" fmla="*/ 13 w 15"/>
                  <a:gd name="T5" fmla="*/ 9 h 9"/>
                  <a:gd name="T6" fmla="*/ 15 w 15"/>
                  <a:gd name="T7" fmla="*/ 5 h 9"/>
                  <a:gd name="T8" fmla="*/ 2 w 1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5" y="6"/>
                      <a:pt x="9" y="7"/>
                      <a:pt x="1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1" y="3"/>
                      <a:pt x="6" y="1"/>
                      <a:pt x="2" y="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527033" y="4182763"/>
                <a:ext cx="75951" cy="61182"/>
              </a:xfrm>
              <a:custGeom>
                <a:avLst/>
                <a:gdLst>
                  <a:gd name="T0" fmla="*/ 15 w 15"/>
                  <a:gd name="T1" fmla="*/ 9 h 12"/>
                  <a:gd name="T2" fmla="*/ 3 w 15"/>
                  <a:gd name="T3" fmla="*/ 0 h 12"/>
                  <a:gd name="T4" fmla="*/ 0 w 15"/>
                  <a:gd name="T5" fmla="*/ 4 h 12"/>
                  <a:gd name="T6" fmla="*/ 11 w 15"/>
                  <a:gd name="T7" fmla="*/ 12 h 12"/>
                  <a:gd name="T8" fmla="*/ 15 w 1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9"/>
                    </a:moveTo>
                    <a:cubicBezTo>
                      <a:pt x="11" y="6"/>
                      <a:pt x="7" y="2"/>
                      <a:pt x="3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6"/>
                      <a:pt x="8" y="9"/>
                      <a:pt x="11" y="12"/>
                    </a:cubicBez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97487" y="4243945"/>
                <a:ext cx="65402" cy="69621"/>
              </a:xfrm>
              <a:custGeom>
                <a:avLst/>
                <a:gdLst>
                  <a:gd name="T0" fmla="*/ 4 w 13"/>
                  <a:gd name="T1" fmla="*/ 14 h 14"/>
                  <a:gd name="T2" fmla="*/ 13 w 13"/>
                  <a:gd name="T3" fmla="*/ 3 h 14"/>
                  <a:gd name="T4" fmla="*/ 13 w 13"/>
                  <a:gd name="T5" fmla="*/ 3 h 14"/>
                  <a:gd name="T6" fmla="*/ 9 w 13"/>
                  <a:gd name="T7" fmla="*/ 0 h 14"/>
                  <a:gd name="T8" fmla="*/ 0 w 13"/>
                  <a:gd name="T9" fmla="*/ 11 h 14"/>
                  <a:gd name="T10" fmla="*/ 4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4" y="14"/>
                    </a:moveTo>
                    <a:cubicBezTo>
                      <a:pt x="7" y="10"/>
                      <a:pt x="9" y="6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1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85254" y="4127910"/>
                <a:ext cx="73841" cy="40085"/>
              </a:xfrm>
              <a:custGeom>
                <a:avLst/>
                <a:gdLst>
                  <a:gd name="T0" fmla="*/ 15 w 15"/>
                  <a:gd name="T1" fmla="*/ 0 h 8"/>
                  <a:gd name="T2" fmla="*/ 0 w 15"/>
                  <a:gd name="T3" fmla="*/ 4 h 8"/>
                  <a:gd name="T4" fmla="*/ 2 w 15"/>
                  <a:gd name="T5" fmla="*/ 8 h 8"/>
                  <a:gd name="T6" fmla="*/ 15 w 15"/>
                  <a:gd name="T7" fmla="*/ 4 h 8"/>
                  <a:gd name="T8" fmla="*/ 15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cubicBezTo>
                      <a:pt x="10" y="1"/>
                      <a:pt x="5" y="2"/>
                      <a:pt x="0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7"/>
                      <a:pt x="11" y="5"/>
                      <a:pt x="15" y="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079767" y="4167995"/>
                <a:ext cx="73841" cy="59073"/>
              </a:xfrm>
              <a:custGeom>
                <a:avLst/>
                <a:gdLst>
                  <a:gd name="T0" fmla="*/ 13 w 15"/>
                  <a:gd name="T1" fmla="*/ 0 h 12"/>
                  <a:gd name="T2" fmla="*/ 0 w 15"/>
                  <a:gd name="T3" fmla="*/ 8 h 12"/>
                  <a:gd name="T4" fmla="*/ 3 w 15"/>
                  <a:gd name="T5" fmla="*/ 12 h 12"/>
                  <a:gd name="T6" fmla="*/ 15 w 15"/>
                  <a:gd name="T7" fmla="*/ 4 h 12"/>
                  <a:gd name="T8" fmla="*/ 13 w 1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3" y="0"/>
                    </a:moveTo>
                    <a:cubicBezTo>
                      <a:pt x="8" y="2"/>
                      <a:pt x="4" y="5"/>
                      <a:pt x="0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7" y="9"/>
                      <a:pt x="11" y="6"/>
                      <a:pt x="15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305510" y="4117361"/>
                <a:ext cx="75951" cy="29536"/>
              </a:xfrm>
              <a:custGeom>
                <a:avLst/>
                <a:gdLst>
                  <a:gd name="T0" fmla="*/ 14 w 15"/>
                  <a:gd name="T1" fmla="*/ 6 h 6"/>
                  <a:gd name="T2" fmla="*/ 15 w 15"/>
                  <a:gd name="T3" fmla="*/ 1 h 6"/>
                  <a:gd name="T4" fmla="*/ 0 w 15"/>
                  <a:gd name="T5" fmla="*/ 1 h 6"/>
                  <a:gd name="T6" fmla="*/ 1 w 15"/>
                  <a:gd name="T7" fmla="*/ 5 h 6"/>
                  <a:gd name="T8" fmla="*/ 14 w 1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4" y="6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0" y="1"/>
                      <a:pt x="5" y="0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10" y="5"/>
                      <a:pt x="14" y="6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873012" y="3982338"/>
                <a:ext cx="909300" cy="280595"/>
              </a:xfrm>
              <a:custGeom>
                <a:avLst/>
                <a:gdLst>
                  <a:gd name="T0" fmla="*/ 19 w 181"/>
                  <a:gd name="T1" fmla="*/ 35 h 56"/>
                  <a:gd name="T2" fmla="*/ 88 w 181"/>
                  <a:gd name="T3" fmla="*/ 5 h 56"/>
                  <a:gd name="T4" fmla="*/ 158 w 181"/>
                  <a:gd name="T5" fmla="*/ 32 h 56"/>
                  <a:gd name="T6" fmla="*/ 177 w 181"/>
                  <a:gd name="T7" fmla="*/ 56 h 56"/>
                  <a:gd name="T8" fmla="*/ 181 w 181"/>
                  <a:gd name="T9" fmla="*/ 54 h 56"/>
                  <a:gd name="T10" fmla="*/ 162 w 181"/>
                  <a:gd name="T11" fmla="*/ 29 h 56"/>
                  <a:gd name="T12" fmla="*/ 88 w 181"/>
                  <a:gd name="T13" fmla="*/ 0 h 56"/>
                  <a:gd name="T14" fmla="*/ 16 w 181"/>
                  <a:gd name="T15" fmla="*/ 32 h 56"/>
                  <a:gd name="T16" fmla="*/ 0 w 181"/>
                  <a:gd name="T17" fmla="*/ 54 h 56"/>
                  <a:gd name="T18" fmla="*/ 4 w 181"/>
                  <a:gd name="T19" fmla="*/ 56 h 56"/>
                  <a:gd name="T20" fmla="*/ 19 w 181"/>
                  <a:gd name="T21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56">
                    <a:moveTo>
                      <a:pt x="19" y="35"/>
                    </a:moveTo>
                    <a:cubicBezTo>
                      <a:pt x="37" y="16"/>
                      <a:pt x="62" y="6"/>
                      <a:pt x="88" y="5"/>
                    </a:cubicBezTo>
                    <a:cubicBezTo>
                      <a:pt x="114" y="4"/>
                      <a:pt x="139" y="14"/>
                      <a:pt x="158" y="32"/>
                    </a:cubicBezTo>
                    <a:cubicBezTo>
                      <a:pt x="166" y="39"/>
                      <a:pt x="172" y="47"/>
                      <a:pt x="177" y="56"/>
                    </a:cubicBezTo>
                    <a:cubicBezTo>
                      <a:pt x="181" y="54"/>
                      <a:pt x="181" y="54"/>
                      <a:pt x="181" y="54"/>
                    </a:cubicBezTo>
                    <a:cubicBezTo>
                      <a:pt x="176" y="45"/>
                      <a:pt x="169" y="36"/>
                      <a:pt x="162" y="29"/>
                    </a:cubicBezTo>
                    <a:cubicBezTo>
                      <a:pt x="142" y="10"/>
                      <a:pt x="116" y="0"/>
                      <a:pt x="88" y="0"/>
                    </a:cubicBezTo>
                    <a:cubicBezTo>
                      <a:pt x="60" y="1"/>
                      <a:pt x="35" y="12"/>
                      <a:pt x="16" y="32"/>
                    </a:cubicBezTo>
                    <a:cubicBezTo>
                      <a:pt x="10" y="39"/>
                      <a:pt x="4" y="46"/>
                      <a:pt x="0" y="54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8" y="49"/>
                      <a:pt x="13" y="41"/>
                      <a:pt x="19" y="3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109303" y="4222848"/>
                <a:ext cx="443047" cy="181437"/>
              </a:xfrm>
              <a:custGeom>
                <a:avLst/>
                <a:gdLst>
                  <a:gd name="T0" fmla="*/ 12 w 88"/>
                  <a:gd name="T1" fmla="*/ 23 h 36"/>
                  <a:gd name="T2" fmla="*/ 74 w 88"/>
                  <a:gd name="T3" fmla="*/ 22 h 36"/>
                  <a:gd name="T4" fmla="*/ 84 w 88"/>
                  <a:gd name="T5" fmla="*/ 36 h 36"/>
                  <a:gd name="T6" fmla="*/ 88 w 88"/>
                  <a:gd name="T7" fmla="*/ 34 h 36"/>
                  <a:gd name="T8" fmla="*/ 77 w 88"/>
                  <a:gd name="T9" fmla="*/ 19 h 36"/>
                  <a:gd name="T10" fmla="*/ 9 w 88"/>
                  <a:gd name="T11" fmla="*/ 20 h 36"/>
                  <a:gd name="T12" fmla="*/ 0 w 88"/>
                  <a:gd name="T13" fmla="*/ 32 h 36"/>
                  <a:gd name="T14" fmla="*/ 4 w 88"/>
                  <a:gd name="T15" fmla="*/ 34 h 36"/>
                  <a:gd name="T16" fmla="*/ 12 w 88"/>
                  <a:gd name="T1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36">
                    <a:moveTo>
                      <a:pt x="12" y="23"/>
                    </a:moveTo>
                    <a:cubicBezTo>
                      <a:pt x="29" y="6"/>
                      <a:pt x="56" y="5"/>
                      <a:pt x="74" y="22"/>
                    </a:cubicBezTo>
                    <a:cubicBezTo>
                      <a:pt x="78" y="26"/>
                      <a:pt x="81" y="31"/>
                      <a:pt x="84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5" y="28"/>
                      <a:pt x="82" y="23"/>
                      <a:pt x="77" y="19"/>
                    </a:cubicBezTo>
                    <a:cubicBezTo>
                      <a:pt x="58" y="0"/>
                      <a:pt x="27" y="1"/>
                      <a:pt x="9" y="20"/>
                    </a:cubicBezTo>
                    <a:cubicBezTo>
                      <a:pt x="5" y="24"/>
                      <a:pt x="2" y="28"/>
                      <a:pt x="0" y="3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6" y="30"/>
                      <a:pt x="9" y="27"/>
                      <a:pt x="12" y="23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862463" y="5289666"/>
                <a:ext cx="135024" cy="116036"/>
              </a:xfrm>
              <a:custGeom>
                <a:avLst/>
                <a:gdLst>
                  <a:gd name="T0" fmla="*/ 64 w 64"/>
                  <a:gd name="T1" fmla="*/ 0 h 55"/>
                  <a:gd name="T2" fmla="*/ 26 w 64"/>
                  <a:gd name="T3" fmla="*/ 0 h 55"/>
                  <a:gd name="T4" fmla="*/ 0 w 64"/>
                  <a:gd name="T5" fmla="*/ 29 h 55"/>
                  <a:gd name="T6" fmla="*/ 26 w 64"/>
                  <a:gd name="T7" fmla="*/ 55 h 55"/>
                  <a:gd name="T8" fmla="*/ 64 w 64"/>
                  <a:gd name="T9" fmla="*/ 55 h 55"/>
                  <a:gd name="T10" fmla="*/ 64 w 64"/>
                  <a:gd name="T11" fmla="*/ 0 h 55"/>
                  <a:gd name="T12" fmla="*/ 55 w 64"/>
                  <a:gd name="T13" fmla="*/ 43 h 55"/>
                  <a:gd name="T14" fmla="*/ 31 w 64"/>
                  <a:gd name="T15" fmla="*/ 43 h 55"/>
                  <a:gd name="T16" fmla="*/ 14 w 64"/>
                  <a:gd name="T17" fmla="*/ 29 h 55"/>
                  <a:gd name="T18" fmla="*/ 31 w 64"/>
                  <a:gd name="T19" fmla="*/ 12 h 55"/>
                  <a:gd name="T20" fmla="*/ 55 w 64"/>
                  <a:gd name="T21" fmla="*/ 12 h 55"/>
                  <a:gd name="T22" fmla="*/ 55 w 64"/>
                  <a:gd name="T2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55">
                    <a:moveTo>
                      <a:pt x="64" y="0"/>
                    </a:moveTo>
                    <a:lnTo>
                      <a:pt x="26" y="0"/>
                    </a:lnTo>
                    <a:lnTo>
                      <a:pt x="0" y="29"/>
                    </a:lnTo>
                    <a:lnTo>
                      <a:pt x="26" y="55"/>
                    </a:lnTo>
                    <a:lnTo>
                      <a:pt x="64" y="55"/>
                    </a:lnTo>
                    <a:lnTo>
                      <a:pt x="64" y="0"/>
                    </a:lnTo>
                    <a:close/>
                    <a:moveTo>
                      <a:pt x="55" y="43"/>
                    </a:moveTo>
                    <a:lnTo>
                      <a:pt x="31" y="43"/>
                    </a:lnTo>
                    <a:lnTo>
                      <a:pt x="14" y="29"/>
                    </a:lnTo>
                    <a:lnTo>
                      <a:pt x="31" y="12"/>
                    </a:lnTo>
                    <a:lnTo>
                      <a:pt x="55" y="12"/>
                    </a:lnTo>
                    <a:lnTo>
                      <a:pt x="55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539672" y="4576575"/>
                <a:ext cx="1565431" cy="1322805"/>
              </a:xfrm>
              <a:custGeom>
                <a:avLst/>
                <a:gdLst>
                  <a:gd name="T0" fmla="*/ 261 w 311"/>
                  <a:gd name="T1" fmla="*/ 84 h 263"/>
                  <a:gd name="T2" fmla="*/ 220 w 311"/>
                  <a:gd name="T3" fmla="*/ 95 h 263"/>
                  <a:gd name="T4" fmla="*/ 91 w 311"/>
                  <a:gd name="T5" fmla="*/ 0 h 263"/>
                  <a:gd name="T6" fmla="*/ 64 w 311"/>
                  <a:gd name="T7" fmla="*/ 83 h 263"/>
                  <a:gd name="T8" fmla="*/ 31 w 311"/>
                  <a:gd name="T9" fmla="*/ 114 h 263"/>
                  <a:gd name="T10" fmla="*/ 0 w 311"/>
                  <a:gd name="T11" fmla="*/ 227 h 263"/>
                  <a:gd name="T12" fmla="*/ 65 w 311"/>
                  <a:gd name="T13" fmla="*/ 246 h 263"/>
                  <a:gd name="T14" fmla="*/ 107 w 311"/>
                  <a:gd name="T15" fmla="*/ 232 h 263"/>
                  <a:gd name="T16" fmla="*/ 169 w 311"/>
                  <a:gd name="T17" fmla="*/ 211 h 263"/>
                  <a:gd name="T18" fmla="*/ 230 w 311"/>
                  <a:gd name="T19" fmla="*/ 221 h 263"/>
                  <a:gd name="T20" fmla="*/ 276 w 311"/>
                  <a:gd name="T21" fmla="*/ 260 h 263"/>
                  <a:gd name="T22" fmla="*/ 311 w 311"/>
                  <a:gd name="T23" fmla="*/ 227 h 263"/>
                  <a:gd name="T24" fmla="*/ 280 w 311"/>
                  <a:gd name="T25" fmla="*/ 114 h 263"/>
                  <a:gd name="T26" fmla="*/ 250 w 311"/>
                  <a:gd name="T27" fmla="*/ 243 h 263"/>
                  <a:gd name="T28" fmla="*/ 231 w 311"/>
                  <a:gd name="T29" fmla="*/ 212 h 263"/>
                  <a:gd name="T30" fmla="*/ 203 w 311"/>
                  <a:gd name="T31" fmla="*/ 227 h 263"/>
                  <a:gd name="T32" fmla="*/ 172 w 311"/>
                  <a:gd name="T33" fmla="*/ 206 h 263"/>
                  <a:gd name="T34" fmla="*/ 138 w 311"/>
                  <a:gd name="T35" fmla="*/ 208 h 263"/>
                  <a:gd name="T36" fmla="*/ 82 w 311"/>
                  <a:gd name="T37" fmla="*/ 216 h 263"/>
                  <a:gd name="T38" fmla="*/ 78 w 311"/>
                  <a:gd name="T39" fmla="*/ 216 h 263"/>
                  <a:gd name="T40" fmla="*/ 24 w 311"/>
                  <a:gd name="T41" fmla="*/ 253 h 263"/>
                  <a:gd name="T42" fmla="*/ 13 w 311"/>
                  <a:gd name="T43" fmla="*/ 152 h 263"/>
                  <a:gd name="T44" fmla="*/ 36 w 311"/>
                  <a:gd name="T45" fmla="*/ 116 h 263"/>
                  <a:gd name="T46" fmla="*/ 51 w 311"/>
                  <a:gd name="T47" fmla="*/ 89 h 263"/>
                  <a:gd name="T48" fmla="*/ 88 w 311"/>
                  <a:gd name="T49" fmla="*/ 100 h 263"/>
                  <a:gd name="T50" fmla="*/ 91 w 311"/>
                  <a:gd name="T51" fmla="*/ 114 h 263"/>
                  <a:gd name="T52" fmla="*/ 137 w 311"/>
                  <a:gd name="T53" fmla="*/ 111 h 263"/>
                  <a:gd name="T54" fmla="*/ 141 w 311"/>
                  <a:gd name="T55" fmla="*/ 91 h 263"/>
                  <a:gd name="T56" fmla="*/ 96 w 311"/>
                  <a:gd name="T57" fmla="*/ 5 h 263"/>
                  <a:gd name="T58" fmla="*/ 215 w 311"/>
                  <a:gd name="T59" fmla="*/ 91 h 263"/>
                  <a:gd name="T60" fmla="*/ 170 w 311"/>
                  <a:gd name="T61" fmla="*/ 114 h 263"/>
                  <a:gd name="T62" fmla="*/ 220 w 311"/>
                  <a:gd name="T63" fmla="*/ 112 h 263"/>
                  <a:gd name="T64" fmla="*/ 247 w 311"/>
                  <a:gd name="T65" fmla="*/ 87 h 263"/>
                  <a:gd name="T66" fmla="*/ 275 w 311"/>
                  <a:gd name="T67" fmla="*/ 115 h 263"/>
                  <a:gd name="T68" fmla="*/ 276 w 311"/>
                  <a:gd name="T69" fmla="*/ 117 h 263"/>
                  <a:gd name="T70" fmla="*/ 306 w 311"/>
                  <a:gd name="T71" fmla="*/ 227 h 263"/>
                  <a:gd name="T72" fmla="*/ 91 w 311"/>
                  <a:gd name="T73" fmla="*/ 96 h 263"/>
                  <a:gd name="T74" fmla="*/ 137 w 311"/>
                  <a:gd name="T75" fmla="*/ 109 h 263"/>
                  <a:gd name="T76" fmla="*/ 92 w 311"/>
                  <a:gd name="T77" fmla="*/ 98 h 263"/>
                  <a:gd name="T78" fmla="*/ 220 w 311"/>
                  <a:gd name="T79" fmla="*/ 96 h 263"/>
                  <a:gd name="T80" fmla="*/ 216 w 311"/>
                  <a:gd name="T81" fmla="*/ 109 h 263"/>
                  <a:gd name="T82" fmla="*/ 174 w 311"/>
                  <a:gd name="T83" fmla="*/ 9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1" h="263">
                    <a:moveTo>
                      <a:pt x="280" y="114"/>
                    </a:moveTo>
                    <a:cubicBezTo>
                      <a:pt x="279" y="105"/>
                      <a:pt x="275" y="87"/>
                      <a:pt x="261" y="84"/>
                    </a:cubicBezTo>
                    <a:cubicBezTo>
                      <a:pt x="256" y="83"/>
                      <a:pt x="251" y="83"/>
                      <a:pt x="247" y="83"/>
                    </a:cubicBezTo>
                    <a:cubicBezTo>
                      <a:pt x="234" y="83"/>
                      <a:pt x="224" y="87"/>
                      <a:pt x="220" y="95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87" y="87"/>
                      <a:pt x="77" y="83"/>
                      <a:pt x="64" y="83"/>
                    </a:cubicBezTo>
                    <a:cubicBezTo>
                      <a:pt x="60" y="83"/>
                      <a:pt x="55" y="83"/>
                      <a:pt x="50" y="84"/>
                    </a:cubicBezTo>
                    <a:cubicBezTo>
                      <a:pt x="36" y="87"/>
                      <a:pt x="32" y="105"/>
                      <a:pt x="31" y="114"/>
                    </a:cubicBezTo>
                    <a:cubicBezTo>
                      <a:pt x="18" y="122"/>
                      <a:pt x="10" y="136"/>
                      <a:pt x="8" y="151"/>
                    </a:cubicBezTo>
                    <a:cubicBezTo>
                      <a:pt x="8" y="154"/>
                      <a:pt x="1" y="218"/>
                      <a:pt x="0" y="227"/>
                    </a:cubicBezTo>
                    <a:cubicBezTo>
                      <a:pt x="0" y="238"/>
                      <a:pt x="6" y="252"/>
                      <a:pt x="22" y="258"/>
                    </a:cubicBezTo>
                    <a:cubicBezTo>
                      <a:pt x="38" y="263"/>
                      <a:pt x="54" y="258"/>
                      <a:pt x="65" y="246"/>
                    </a:cubicBezTo>
                    <a:cubicBezTo>
                      <a:pt x="68" y="243"/>
                      <a:pt x="73" y="235"/>
                      <a:pt x="81" y="221"/>
                    </a:cubicBezTo>
                    <a:cubicBezTo>
                      <a:pt x="88" y="228"/>
                      <a:pt x="97" y="232"/>
                      <a:pt x="107" y="232"/>
                    </a:cubicBezTo>
                    <a:cubicBezTo>
                      <a:pt x="122" y="232"/>
                      <a:pt x="135" y="224"/>
                      <a:pt x="141" y="211"/>
                    </a:cubicBezTo>
                    <a:cubicBezTo>
                      <a:pt x="169" y="211"/>
                      <a:pt x="169" y="211"/>
                      <a:pt x="169" y="211"/>
                    </a:cubicBezTo>
                    <a:cubicBezTo>
                      <a:pt x="175" y="224"/>
                      <a:pt x="188" y="232"/>
                      <a:pt x="203" y="232"/>
                    </a:cubicBezTo>
                    <a:cubicBezTo>
                      <a:pt x="213" y="232"/>
                      <a:pt x="223" y="228"/>
                      <a:pt x="230" y="221"/>
                    </a:cubicBezTo>
                    <a:cubicBezTo>
                      <a:pt x="238" y="234"/>
                      <a:pt x="243" y="243"/>
                      <a:pt x="246" y="246"/>
                    </a:cubicBezTo>
                    <a:cubicBezTo>
                      <a:pt x="254" y="255"/>
                      <a:pt x="265" y="260"/>
                      <a:pt x="276" y="260"/>
                    </a:cubicBezTo>
                    <a:cubicBezTo>
                      <a:pt x="280" y="260"/>
                      <a:pt x="285" y="259"/>
                      <a:pt x="289" y="258"/>
                    </a:cubicBezTo>
                    <a:cubicBezTo>
                      <a:pt x="305" y="252"/>
                      <a:pt x="311" y="238"/>
                      <a:pt x="311" y="227"/>
                    </a:cubicBezTo>
                    <a:cubicBezTo>
                      <a:pt x="310" y="218"/>
                      <a:pt x="303" y="154"/>
                      <a:pt x="303" y="151"/>
                    </a:cubicBezTo>
                    <a:cubicBezTo>
                      <a:pt x="301" y="136"/>
                      <a:pt x="293" y="122"/>
                      <a:pt x="280" y="114"/>
                    </a:cubicBezTo>
                    <a:close/>
                    <a:moveTo>
                      <a:pt x="287" y="253"/>
                    </a:moveTo>
                    <a:cubicBezTo>
                      <a:pt x="274" y="258"/>
                      <a:pt x="259" y="254"/>
                      <a:pt x="250" y="243"/>
                    </a:cubicBezTo>
                    <a:cubicBezTo>
                      <a:pt x="247" y="240"/>
                      <a:pt x="241" y="230"/>
                      <a:pt x="232" y="215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222" y="223"/>
                      <a:pt x="213" y="227"/>
                      <a:pt x="203" y="227"/>
                    </a:cubicBezTo>
                    <a:cubicBezTo>
                      <a:pt x="190" y="227"/>
                      <a:pt x="178" y="220"/>
                      <a:pt x="173" y="208"/>
                    </a:cubicBezTo>
                    <a:cubicBezTo>
                      <a:pt x="172" y="206"/>
                      <a:pt x="172" y="206"/>
                      <a:pt x="172" y="206"/>
                    </a:cubicBezTo>
                    <a:cubicBezTo>
                      <a:pt x="138" y="206"/>
                      <a:pt x="138" y="206"/>
                      <a:pt x="138" y="206"/>
                    </a:cubicBezTo>
                    <a:cubicBezTo>
                      <a:pt x="138" y="208"/>
                      <a:pt x="138" y="208"/>
                      <a:pt x="138" y="208"/>
                    </a:cubicBezTo>
                    <a:cubicBezTo>
                      <a:pt x="132" y="220"/>
                      <a:pt x="121" y="227"/>
                      <a:pt x="107" y="227"/>
                    </a:cubicBezTo>
                    <a:cubicBezTo>
                      <a:pt x="98" y="227"/>
                      <a:pt x="89" y="223"/>
                      <a:pt x="82" y="216"/>
                    </a:cubicBezTo>
                    <a:cubicBezTo>
                      <a:pt x="80" y="213"/>
                      <a:pt x="80" y="213"/>
                      <a:pt x="80" y="213"/>
                    </a:cubicBezTo>
                    <a:cubicBezTo>
                      <a:pt x="78" y="216"/>
                      <a:pt x="78" y="216"/>
                      <a:pt x="78" y="216"/>
                    </a:cubicBezTo>
                    <a:cubicBezTo>
                      <a:pt x="70" y="231"/>
                      <a:pt x="64" y="240"/>
                      <a:pt x="61" y="243"/>
                    </a:cubicBezTo>
                    <a:cubicBezTo>
                      <a:pt x="52" y="254"/>
                      <a:pt x="37" y="258"/>
                      <a:pt x="24" y="253"/>
                    </a:cubicBezTo>
                    <a:cubicBezTo>
                      <a:pt x="8" y="248"/>
                      <a:pt x="5" y="234"/>
                      <a:pt x="5" y="227"/>
                    </a:cubicBezTo>
                    <a:cubicBezTo>
                      <a:pt x="6" y="219"/>
                      <a:pt x="13" y="153"/>
                      <a:pt x="13" y="152"/>
                    </a:cubicBezTo>
                    <a:cubicBezTo>
                      <a:pt x="15" y="138"/>
                      <a:pt x="23" y="125"/>
                      <a:pt x="35" y="117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6" y="110"/>
                      <a:pt x="39" y="91"/>
                      <a:pt x="51" y="89"/>
                    </a:cubicBezTo>
                    <a:cubicBezTo>
                      <a:pt x="56" y="88"/>
                      <a:pt x="60" y="87"/>
                      <a:pt x="64" y="87"/>
                    </a:cubicBezTo>
                    <a:cubicBezTo>
                      <a:pt x="71" y="87"/>
                      <a:pt x="84" y="89"/>
                      <a:pt x="88" y="100"/>
                    </a:cubicBezTo>
                    <a:cubicBezTo>
                      <a:pt x="89" y="103"/>
                      <a:pt x="90" y="107"/>
                      <a:pt x="91" y="112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215" y="5"/>
                      <a:pt x="215" y="5"/>
                      <a:pt x="215" y="5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220" y="114"/>
                      <a:pt x="220" y="114"/>
                      <a:pt x="220" y="114"/>
                    </a:cubicBezTo>
                    <a:cubicBezTo>
                      <a:pt x="220" y="112"/>
                      <a:pt x="220" y="112"/>
                      <a:pt x="220" y="112"/>
                    </a:cubicBezTo>
                    <a:cubicBezTo>
                      <a:pt x="221" y="107"/>
                      <a:pt x="222" y="103"/>
                      <a:pt x="223" y="99"/>
                    </a:cubicBezTo>
                    <a:cubicBezTo>
                      <a:pt x="227" y="89"/>
                      <a:pt x="240" y="87"/>
                      <a:pt x="247" y="87"/>
                    </a:cubicBezTo>
                    <a:cubicBezTo>
                      <a:pt x="251" y="87"/>
                      <a:pt x="255" y="88"/>
                      <a:pt x="260" y="89"/>
                    </a:cubicBezTo>
                    <a:cubicBezTo>
                      <a:pt x="271" y="91"/>
                      <a:pt x="275" y="108"/>
                      <a:pt x="275" y="115"/>
                    </a:cubicBezTo>
                    <a:cubicBezTo>
                      <a:pt x="275" y="116"/>
                      <a:pt x="275" y="116"/>
                      <a:pt x="275" y="116"/>
                    </a:cubicBezTo>
                    <a:cubicBezTo>
                      <a:pt x="276" y="117"/>
                      <a:pt x="276" y="117"/>
                      <a:pt x="276" y="117"/>
                    </a:cubicBezTo>
                    <a:cubicBezTo>
                      <a:pt x="289" y="125"/>
                      <a:pt x="297" y="138"/>
                      <a:pt x="298" y="152"/>
                    </a:cubicBezTo>
                    <a:cubicBezTo>
                      <a:pt x="298" y="153"/>
                      <a:pt x="305" y="219"/>
                      <a:pt x="306" y="227"/>
                    </a:cubicBezTo>
                    <a:cubicBezTo>
                      <a:pt x="306" y="234"/>
                      <a:pt x="303" y="248"/>
                      <a:pt x="287" y="253"/>
                    </a:cubicBezTo>
                    <a:close/>
                    <a:moveTo>
                      <a:pt x="91" y="96"/>
                    </a:moveTo>
                    <a:cubicBezTo>
                      <a:pt x="137" y="96"/>
                      <a:pt x="137" y="96"/>
                      <a:pt x="137" y="96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94" y="105"/>
                      <a:pt x="93" y="101"/>
                      <a:pt x="92" y="98"/>
                    </a:cubicBezTo>
                    <a:cubicBezTo>
                      <a:pt x="92" y="97"/>
                      <a:pt x="92" y="96"/>
                      <a:pt x="91" y="96"/>
                    </a:cubicBezTo>
                    <a:close/>
                    <a:moveTo>
                      <a:pt x="220" y="96"/>
                    </a:moveTo>
                    <a:cubicBezTo>
                      <a:pt x="219" y="96"/>
                      <a:pt x="219" y="97"/>
                      <a:pt x="219" y="98"/>
                    </a:cubicBezTo>
                    <a:cubicBezTo>
                      <a:pt x="218" y="101"/>
                      <a:pt x="217" y="105"/>
                      <a:pt x="216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4" y="96"/>
                      <a:pt x="174" y="96"/>
                      <a:pt x="174" y="96"/>
                    </a:cubicBez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2841" y="5361397"/>
                <a:ext cx="113926" cy="135023"/>
              </a:xfrm>
              <a:custGeom>
                <a:avLst/>
                <a:gdLst>
                  <a:gd name="T0" fmla="*/ 0 w 54"/>
                  <a:gd name="T1" fmla="*/ 26 h 64"/>
                  <a:gd name="T2" fmla="*/ 0 w 54"/>
                  <a:gd name="T3" fmla="*/ 64 h 64"/>
                  <a:gd name="T4" fmla="*/ 54 w 54"/>
                  <a:gd name="T5" fmla="*/ 64 h 64"/>
                  <a:gd name="T6" fmla="*/ 54 w 54"/>
                  <a:gd name="T7" fmla="*/ 26 h 64"/>
                  <a:gd name="T8" fmla="*/ 28 w 54"/>
                  <a:gd name="T9" fmla="*/ 0 h 64"/>
                  <a:gd name="T10" fmla="*/ 0 w 54"/>
                  <a:gd name="T11" fmla="*/ 26 h 64"/>
                  <a:gd name="T12" fmla="*/ 43 w 54"/>
                  <a:gd name="T13" fmla="*/ 55 h 64"/>
                  <a:gd name="T14" fmla="*/ 12 w 54"/>
                  <a:gd name="T15" fmla="*/ 55 h 64"/>
                  <a:gd name="T16" fmla="*/ 12 w 54"/>
                  <a:gd name="T17" fmla="*/ 31 h 64"/>
                  <a:gd name="T18" fmla="*/ 28 w 54"/>
                  <a:gd name="T19" fmla="*/ 14 h 64"/>
                  <a:gd name="T20" fmla="*/ 43 w 54"/>
                  <a:gd name="T21" fmla="*/ 31 h 64"/>
                  <a:gd name="T22" fmla="*/ 43 w 54"/>
                  <a:gd name="T23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64">
                    <a:moveTo>
                      <a:pt x="0" y="26"/>
                    </a:moveTo>
                    <a:lnTo>
                      <a:pt x="0" y="64"/>
                    </a:lnTo>
                    <a:lnTo>
                      <a:pt x="54" y="64"/>
                    </a:lnTo>
                    <a:lnTo>
                      <a:pt x="54" y="26"/>
                    </a:lnTo>
                    <a:lnTo>
                      <a:pt x="28" y="0"/>
                    </a:lnTo>
                    <a:lnTo>
                      <a:pt x="0" y="26"/>
                    </a:lnTo>
                    <a:close/>
                    <a:moveTo>
                      <a:pt x="43" y="55"/>
                    </a:moveTo>
                    <a:lnTo>
                      <a:pt x="12" y="55"/>
                    </a:lnTo>
                    <a:lnTo>
                      <a:pt x="12" y="31"/>
                    </a:lnTo>
                    <a:lnTo>
                      <a:pt x="28" y="14"/>
                    </a:lnTo>
                    <a:lnTo>
                      <a:pt x="43" y="31"/>
                    </a:ln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2841" y="5201057"/>
                <a:ext cx="113926" cy="139243"/>
              </a:xfrm>
              <a:custGeom>
                <a:avLst/>
                <a:gdLst>
                  <a:gd name="T0" fmla="*/ 54 w 54"/>
                  <a:gd name="T1" fmla="*/ 38 h 66"/>
                  <a:gd name="T2" fmla="*/ 54 w 54"/>
                  <a:gd name="T3" fmla="*/ 0 h 66"/>
                  <a:gd name="T4" fmla="*/ 0 w 54"/>
                  <a:gd name="T5" fmla="*/ 0 h 66"/>
                  <a:gd name="T6" fmla="*/ 0 w 54"/>
                  <a:gd name="T7" fmla="*/ 38 h 66"/>
                  <a:gd name="T8" fmla="*/ 28 w 54"/>
                  <a:gd name="T9" fmla="*/ 66 h 66"/>
                  <a:gd name="T10" fmla="*/ 54 w 54"/>
                  <a:gd name="T11" fmla="*/ 38 h 66"/>
                  <a:gd name="T12" fmla="*/ 12 w 54"/>
                  <a:gd name="T13" fmla="*/ 11 h 66"/>
                  <a:gd name="T14" fmla="*/ 43 w 54"/>
                  <a:gd name="T15" fmla="*/ 11 h 66"/>
                  <a:gd name="T16" fmla="*/ 43 w 54"/>
                  <a:gd name="T17" fmla="*/ 33 h 66"/>
                  <a:gd name="T18" fmla="*/ 28 w 54"/>
                  <a:gd name="T19" fmla="*/ 50 h 66"/>
                  <a:gd name="T20" fmla="*/ 12 w 54"/>
                  <a:gd name="T21" fmla="*/ 33 h 66"/>
                  <a:gd name="T22" fmla="*/ 12 w 54"/>
                  <a:gd name="T2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66">
                    <a:moveTo>
                      <a:pt x="54" y="38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8" y="66"/>
                    </a:lnTo>
                    <a:lnTo>
                      <a:pt x="54" y="38"/>
                    </a:lnTo>
                    <a:close/>
                    <a:moveTo>
                      <a:pt x="12" y="11"/>
                    </a:moveTo>
                    <a:lnTo>
                      <a:pt x="43" y="11"/>
                    </a:lnTo>
                    <a:lnTo>
                      <a:pt x="43" y="33"/>
                    </a:lnTo>
                    <a:lnTo>
                      <a:pt x="28" y="50"/>
                    </a:lnTo>
                    <a:lnTo>
                      <a:pt x="12" y="33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2" name="Freeform 18"/>
              <p:cNvSpPr>
                <a:spLocks noEditPoints="1"/>
              </p:cNvSpPr>
              <p:nvPr/>
            </p:nvSpPr>
            <p:spPr bwMode="auto">
              <a:xfrm>
                <a:off x="702122" y="5289666"/>
                <a:ext cx="145572" cy="116036"/>
              </a:xfrm>
              <a:custGeom>
                <a:avLst/>
                <a:gdLst>
                  <a:gd name="T0" fmla="*/ 38 w 69"/>
                  <a:gd name="T1" fmla="*/ 0 h 55"/>
                  <a:gd name="T2" fmla="*/ 0 w 69"/>
                  <a:gd name="T3" fmla="*/ 0 h 55"/>
                  <a:gd name="T4" fmla="*/ 0 w 69"/>
                  <a:gd name="T5" fmla="*/ 55 h 55"/>
                  <a:gd name="T6" fmla="*/ 38 w 69"/>
                  <a:gd name="T7" fmla="*/ 55 h 55"/>
                  <a:gd name="T8" fmla="*/ 69 w 69"/>
                  <a:gd name="T9" fmla="*/ 29 h 55"/>
                  <a:gd name="T10" fmla="*/ 38 w 69"/>
                  <a:gd name="T11" fmla="*/ 0 h 55"/>
                  <a:gd name="T12" fmla="*/ 33 w 69"/>
                  <a:gd name="T13" fmla="*/ 43 h 55"/>
                  <a:gd name="T14" fmla="*/ 12 w 69"/>
                  <a:gd name="T15" fmla="*/ 43 h 55"/>
                  <a:gd name="T16" fmla="*/ 12 w 69"/>
                  <a:gd name="T17" fmla="*/ 12 h 55"/>
                  <a:gd name="T18" fmla="*/ 33 w 69"/>
                  <a:gd name="T19" fmla="*/ 12 h 55"/>
                  <a:gd name="T20" fmla="*/ 52 w 69"/>
                  <a:gd name="T21" fmla="*/ 29 h 55"/>
                  <a:gd name="T22" fmla="*/ 33 w 69"/>
                  <a:gd name="T23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55">
                    <a:moveTo>
                      <a:pt x="38" y="0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38" y="55"/>
                    </a:lnTo>
                    <a:lnTo>
                      <a:pt x="69" y="29"/>
                    </a:lnTo>
                    <a:lnTo>
                      <a:pt x="38" y="0"/>
                    </a:lnTo>
                    <a:close/>
                    <a:moveTo>
                      <a:pt x="33" y="43"/>
                    </a:moveTo>
                    <a:lnTo>
                      <a:pt x="12" y="43"/>
                    </a:lnTo>
                    <a:lnTo>
                      <a:pt x="12" y="12"/>
                    </a:lnTo>
                    <a:lnTo>
                      <a:pt x="33" y="12"/>
                    </a:lnTo>
                    <a:lnTo>
                      <a:pt x="52" y="29"/>
                    </a:lnTo>
                    <a:lnTo>
                      <a:pt x="33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982719" y="5456335"/>
                <a:ext cx="196206" cy="196206"/>
              </a:xfrm>
              <a:custGeom>
                <a:avLst/>
                <a:gdLst>
                  <a:gd name="T0" fmla="*/ 19 w 39"/>
                  <a:gd name="T1" fmla="*/ 0 h 39"/>
                  <a:gd name="T2" fmla="*/ 0 w 39"/>
                  <a:gd name="T3" fmla="*/ 20 h 39"/>
                  <a:gd name="T4" fmla="*/ 19 w 39"/>
                  <a:gd name="T5" fmla="*/ 39 h 39"/>
                  <a:gd name="T6" fmla="*/ 39 w 39"/>
                  <a:gd name="T7" fmla="*/ 20 h 39"/>
                  <a:gd name="T8" fmla="*/ 19 w 39"/>
                  <a:gd name="T9" fmla="*/ 0 h 39"/>
                  <a:gd name="T10" fmla="*/ 19 w 39"/>
                  <a:gd name="T11" fmla="*/ 34 h 39"/>
                  <a:gd name="T12" fmla="*/ 5 w 39"/>
                  <a:gd name="T13" fmla="*/ 20 h 39"/>
                  <a:gd name="T14" fmla="*/ 19 w 39"/>
                  <a:gd name="T15" fmla="*/ 5 h 39"/>
                  <a:gd name="T16" fmla="*/ 34 w 39"/>
                  <a:gd name="T17" fmla="*/ 20 h 39"/>
                  <a:gd name="T18" fmla="*/ 19 w 39"/>
                  <a:gd name="T1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  <a:moveTo>
                      <a:pt x="19" y="34"/>
                    </a:moveTo>
                    <a:cubicBezTo>
                      <a:pt x="11" y="34"/>
                      <a:pt x="5" y="28"/>
                      <a:pt x="5" y="20"/>
                    </a:cubicBezTo>
                    <a:cubicBezTo>
                      <a:pt x="5" y="12"/>
                      <a:pt x="11" y="5"/>
                      <a:pt x="19" y="5"/>
                    </a:cubicBezTo>
                    <a:cubicBezTo>
                      <a:pt x="28" y="5"/>
                      <a:pt x="34" y="12"/>
                      <a:pt x="34" y="20"/>
                    </a:cubicBezTo>
                    <a:cubicBezTo>
                      <a:pt x="34" y="28"/>
                      <a:pt x="28" y="34"/>
                      <a:pt x="19" y="3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1738007" y="5175740"/>
                <a:ext cx="130804" cy="130804"/>
              </a:xfrm>
              <a:custGeom>
                <a:avLst/>
                <a:gdLst>
                  <a:gd name="T0" fmla="*/ 13 w 26"/>
                  <a:gd name="T1" fmla="*/ 26 h 26"/>
                  <a:gd name="T2" fmla="*/ 26 w 26"/>
                  <a:gd name="T3" fmla="*/ 13 h 26"/>
                  <a:gd name="T4" fmla="*/ 13 w 26"/>
                  <a:gd name="T5" fmla="*/ 0 h 26"/>
                  <a:gd name="T6" fmla="*/ 0 w 26"/>
                  <a:gd name="T7" fmla="*/ 13 h 26"/>
                  <a:gd name="T8" fmla="*/ 13 w 26"/>
                  <a:gd name="T9" fmla="*/ 26 h 26"/>
                  <a:gd name="T10" fmla="*/ 13 w 26"/>
                  <a:gd name="T11" fmla="*/ 5 h 26"/>
                  <a:gd name="T12" fmla="*/ 21 w 26"/>
                  <a:gd name="T13" fmla="*/ 13 h 26"/>
                  <a:gd name="T14" fmla="*/ 13 w 26"/>
                  <a:gd name="T15" fmla="*/ 21 h 26"/>
                  <a:gd name="T16" fmla="*/ 5 w 26"/>
                  <a:gd name="T17" fmla="*/ 13 h 26"/>
                  <a:gd name="T18" fmla="*/ 13 w 26"/>
                  <a:gd name="T1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lose/>
                    <a:moveTo>
                      <a:pt x="13" y="5"/>
                    </a:moveTo>
                    <a:cubicBezTo>
                      <a:pt x="18" y="5"/>
                      <a:pt x="21" y="8"/>
                      <a:pt x="21" y="13"/>
                    </a:cubicBezTo>
                    <a:cubicBezTo>
                      <a:pt x="21" y="17"/>
                      <a:pt x="18" y="21"/>
                      <a:pt x="13" y="21"/>
                    </a:cubicBezTo>
                    <a:cubicBezTo>
                      <a:pt x="9" y="21"/>
                      <a:pt x="5" y="17"/>
                      <a:pt x="5" y="13"/>
                    </a:cubicBezTo>
                    <a:cubicBezTo>
                      <a:pt x="5" y="8"/>
                      <a:pt x="9" y="5"/>
                      <a:pt x="13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1858263" y="5289666"/>
                <a:ext cx="126585" cy="130804"/>
              </a:xfrm>
              <a:custGeom>
                <a:avLst/>
                <a:gdLst>
                  <a:gd name="T0" fmla="*/ 12 w 25"/>
                  <a:gd name="T1" fmla="*/ 0 h 26"/>
                  <a:gd name="T2" fmla="*/ 0 w 25"/>
                  <a:gd name="T3" fmla="*/ 13 h 26"/>
                  <a:gd name="T4" fmla="*/ 12 w 25"/>
                  <a:gd name="T5" fmla="*/ 26 h 26"/>
                  <a:gd name="T6" fmla="*/ 25 w 25"/>
                  <a:gd name="T7" fmla="*/ 13 h 26"/>
                  <a:gd name="T8" fmla="*/ 12 w 25"/>
                  <a:gd name="T9" fmla="*/ 0 h 26"/>
                  <a:gd name="T10" fmla="*/ 12 w 25"/>
                  <a:gd name="T11" fmla="*/ 21 h 26"/>
                  <a:gd name="T12" fmla="*/ 4 w 25"/>
                  <a:gd name="T13" fmla="*/ 13 h 26"/>
                  <a:gd name="T14" fmla="*/ 12 w 25"/>
                  <a:gd name="T15" fmla="*/ 5 h 26"/>
                  <a:gd name="T16" fmla="*/ 21 w 25"/>
                  <a:gd name="T17" fmla="*/ 13 h 26"/>
                  <a:gd name="T18" fmla="*/ 12 w 25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6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20"/>
                      <a:pt x="5" y="26"/>
                      <a:pt x="12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5" y="6"/>
                      <a:pt x="20" y="0"/>
                      <a:pt x="12" y="0"/>
                    </a:cubicBezTo>
                    <a:close/>
                    <a:moveTo>
                      <a:pt x="12" y="21"/>
                    </a:moveTo>
                    <a:cubicBezTo>
                      <a:pt x="8" y="21"/>
                      <a:pt x="4" y="17"/>
                      <a:pt x="4" y="13"/>
                    </a:cubicBezTo>
                    <a:cubicBezTo>
                      <a:pt x="4" y="8"/>
                      <a:pt x="8" y="5"/>
                      <a:pt x="12" y="5"/>
                    </a:cubicBezTo>
                    <a:cubicBezTo>
                      <a:pt x="17" y="5"/>
                      <a:pt x="21" y="8"/>
                      <a:pt x="21" y="13"/>
                    </a:cubicBezTo>
                    <a:cubicBezTo>
                      <a:pt x="21" y="17"/>
                      <a:pt x="17" y="21"/>
                      <a:pt x="12" y="2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6" name="Freeform 22"/>
              <p:cNvSpPr>
                <a:spLocks noEditPoints="1"/>
              </p:cNvSpPr>
              <p:nvPr/>
            </p:nvSpPr>
            <p:spPr bwMode="auto">
              <a:xfrm>
                <a:off x="1738007" y="5405702"/>
                <a:ext cx="130804" cy="130804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1 h 26"/>
                  <a:gd name="T12" fmla="*/ 5 w 26"/>
                  <a:gd name="T13" fmla="*/ 13 h 26"/>
                  <a:gd name="T14" fmla="*/ 13 w 26"/>
                  <a:gd name="T15" fmla="*/ 5 h 26"/>
                  <a:gd name="T16" fmla="*/ 21 w 26"/>
                  <a:gd name="T17" fmla="*/ 13 h 26"/>
                  <a:gd name="T18" fmla="*/ 13 w 26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9" y="21"/>
                      <a:pt x="5" y="17"/>
                      <a:pt x="5" y="13"/>
                    </a:cubicBezTo>
                    <a:cubicBezTo>
                      <a:pt x="5" y="8"/>
                      <a:pt x="9" y="5"/>
                      <a:pt x="13" y="5"/>
                    </a:cubicBezTo>
                    <a:cubicBezTo>
                      <a:pt x="18" y="5"/>
                      <a:pt x="21" y="8"/>
                      <a:pt x="21" y="13"/>
                    </a:cubicBezTo>
                    <a:cubicBezTo>
                      <a:pt x="21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1472179" y="5456335"/>
                <a:ext cx="189877" cy="196206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20 h 39"/>
                  <a:gd name="T4" fmla="*/ 19 w 38"/>
                  <a:gd name="T5" fmla="*/ 39 h 39"/>
                  <a:gd name="T6" fmla="*/ 38 w 38"/>
                  <a:gd name="T7" fmla="*/ 20 h 39"/>
                  <a:gd name="T8" fmla="*/ 19 w 38"/>
                  <a:gd name="T9" fmla="*/ 0 h 39"/>
                  <a:gd name="T10" fmla="*/ 19 w 38"/>
                  <a:gd name="T11" fmla="*/ 34 h 39"/>
                  <a:gd name="T12" fmla="*/ 5 w 38"/>
                  <a:gd name="T13" fmla="*/ 20 h 39"/>
                  <a:gd name="T14" fmla="*/ 19 w 38"/>
                  <a:gd name="T15" fmla="*/ 5 h 39"/>
                  <a:gd name="T16" fmla="*/ 34 w 38"/>
                  <a:gd name="T17" fmla="*/ 20 h 39"/>
                  <a:gd name="T18" fmla="*/ 19 w 38"/>
                  <a:gd name="T1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34"/>
                    </a:moveTo>
                    <a:cubicBezTo>
                      <a:pt x="11" y="34"/>
                      <a:pt x="5" y="28"/>
                      <a:pt x="5" y="20"/>
                    </a:cubicBezTo>
                    <a:cubicBezTo>
                      <a:pt x="5" y="12"/>
                      <a:pt x="11" y="5"/>
                      <a:pt x="19" y="5"/>
                    </a:cubicBezTo>
                    <a:cubicBezTo>
                      <a:pt x="27" y="5"/>
                      <a:pt x="34" y="12"/>
                      <a:pt x="34" y="20"/>
                    </a:cubicBezTo>
                    <a:cubicBezTo>
                      <a:pt x="34" y="28"/>
                      <a:pt x="27" y="34"/>
                      <a:pt x="19" y="3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1621971" y="5289666"/>
                <a:ext cx="130804" cy="130804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1 h 26"/>
                  <a:gd name="T12" fmla="*/ 5 w 26"/>
                  <a:gd name="T13" fmla="*/ 13 h 26"/>
                  <a:gd name="T14" fmla="*/ 13 w 26"/>
                  <a:gd name="T15" fmla="*/ 5 h 26"/>
                  <a:gd name="T16" fmla="*/ 21 w 26"/>
                  <a:gd name="T17" fmla="*/ 13 h 26"/>
                  <a:gd name="T18" fmla="*/ 13 w 26"/>
                  <a:gd name="T1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9" y="21"/>
                      <a:pt x="5" y="17"/>
                      <a:pt x="5" y="13"/>
                    </a:cubicBezTo>
                    <a:cubicBezTo>
                      <a:pt x="5" y="8"/>
                      <a:pt x="9" y="5"/>
                      <a:pt x="13" y="5"/>
                    </a:cubicBezTo>
                    <a:cubicBezTo>
                      <a:pt x="18" y="5"/>
                      <a:pt x="21" y="8"/>
                      <a:pt x="21" y="13"/>
                    </a:cubicBezTo>
                    <a:cubicBezTo>
                      <a:pt x="21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1280193" y="4753793"/>
                <a:ext cx="10549" cy="73841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1280193" y="4852951"/>
                <a:ext cx="10549" cy="75951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1265424" y="4852951"/>
                <a:ext cx="14768" cy="75951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265424" y="4753793"/>
                <a:ext cx="14768" cy="73841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1290741" y="4827634"/>
                <a:ext cx="73841" cy="16878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1290741" y="4844512"/>
                <a:ext cx="73841" cy="8439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1189474" y="4827634"/>
                <a:ext cx="75951" cy="16878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1189474" y="4844512"/>
                <a:ext cx="75951" cy="8439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1280193" y="4844512"/>
                <a:ext cx="10549" cy="8439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1265424" y="4844512"/>
                <a:ext cx="14768" cy="8439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1265424" y="4827634"/>
                <a:ext cx="14768" cy="16878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1280193" y="4827634"/>
                <a:ext cx="10549" cy="16878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356143" y="4707379"/>
                <a:ext cx="90719" cy="90719"/>
              </a:xfrm>
              <a:custGeom>
                <a:avLst/>
                <a:gdLst>
                  <a:gd name="T0" fmla="*/ 9 w 18"/>
                  <a:gd name="T1" fmla="*/ 18 h 18"/>
                  <a:gd name="T2" fmla="*/ 18 w 18"/>
                  <a:gd name="T3" fmla="*/ 9 h 18"/>
                  <a:gd name="T4" fmla="*/ 9 w 18"/>
                  <a:gd name="T5" fmla="*/ 0 h 18"/>
                  <a:gd name="T6" fmla="*/ 0 w 18"/>
                  <a:gd name="T7" fmla="*/ 9 h 18"/>
                  <a:gd name="T8" fmla="*/ 9 w 18"/>
                  <a:gd name="T9" fmla="*/ 18 h 18"/>
                  <a:gd name="T10" fmla="*/ 9 w 18"/>
                  <a:gd name="T11" fmla="*/ 3 h 18"/>
                  <a:gd name="T12" fmla="*/ 16 w 18"/>
                  <a:gd name="T13" fmla="*/ 9 h 18"/>
                  <a:gd name="T14" fmla="*/ 9 w 18"/>
                  <a:gd name="T15" fmla="*/ 16 h 18"/>
                  <a:gd name="T16" fmla="*/ 2 w 18"/>
                  <a:gd name="T17" fmla="*/ 9 h 18"/>
                  <a:gd name="T18" fmla="*/ 9 w 18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18"/>
                    </a:moveTo>
                    <a:cubicBezTo>
                      <a:pt x="14" y="18"/>
                      <a:pt x="18" y="14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  <a:moveTo>
                      <a:pt x="9" y="3"/>
                    </a:moveTo>
                    <a:cubicBezTo>
                      <a:pt x="13" y="3"/>
                      <a:pt x="16" y="6"/>
                      <a:pt x="16" y="9"/>
                    </a:cubicBezTo>
                    <a:cubicBezTo>
                      <a:pt x="16" y="13"/>
                      <a:pt x="13" y="16"/>
                      <a:pt x="9" y="16"/>
                    </a:cubicBezTo>
                    <a:cubicBezTo>
                      <a:pt x="5" y="16"/>
                      <a:pt x="2" y="13"/>
                      <a:pt x="2" y="9"/>
                    </a:cubicBezTo>
                    <a:cubicBezTo>
                      <a:pt x="2" y="6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1364582" y="4722147"/>
                <a:ext cx="71731" cy="65402"/>
              </a:xfrm>
              <a:custGeom>
                <a:avLst/>
                <a:gdLst>
                  <a:gd name="T0" fmla="*/ 7 w 14"/>
                  <a:gd name="T1" fmla="*/ 13 h 13"/>
                  <a:gd name="T2" fmla="*/ 14 w 14"/>
                  <a:gd name="T3" fmla="*/ 6 h 13"/>
                  <a:gd name="T4" fmla="*/ 7 w 14"/>
                  <a:gd name="T5" fmla="*/ 0 h 13"/>
                  <a:gd name="T6" fmla="*/ 0 w 14"/>
                  <a:gd name="T7" fmla="*/ 6 h 13"/>
                  <a:gd name="T8" fmla="*/ 7 w 14"/>
                  <a:gd name="T9" fmla="*/ 13 h 13"/>
                  <a:gd name="T10" fmla="*/ 7 w 14"/>
                  <a:gd name="T11" fmla="*/ 2 h 13"/>
                  <a:gd name="T12" fmla="*/ 11 w 14"/>
                  <a:gd name="T13" fmla="*/ 6 h 13"/>
                  <a:gd name="T14" fmla="*/ 7 w 14"/>
                  <a:gd name="T15" fmla="*/ 11 h 13"/>
                  <a:gd name="T16" fmla="*/ 3 w 14"/>
                  <a:gd name="T17" fmla="*/ 6 h 13"/>
                  <a:gd name="T18" fmla="*/ 7 w 14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cubicBezTo>
                      <a:pt x="11" y="13"/>
                      <a:pt x="14" y="10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lose/>
                    <a:moveTo>
                      <a:pt x="7" y="2"/>
                    </a:move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6"/>
                    </a:cubicBezTo>
                    <a:cubicBezTo>
                      <a:pt x="3" y="4"/>
                      <a:pt x="5" y="2"/>
                      <a:pt x="7" y="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1094535" y="4652526"/>
                <a:ext cx="457815" cy="327009"/>
              </a:xfrm>
              <a:custGeom>
                <a:avLst/>
                <a:gdLst>
                  <a:gd name="T0" fmla="*/ 217 w 217"/>
                  <a:gd name="T1" fmla="*/ 0 h 155"/>
                  <a:gd name="T2" fmla="*/ 0 w 217"/>
                  <a:gd name="T3" fmla="*/ 0 h 155"/>
                  <a:gd name="T4" fmla="*/ 0 w 217"/>
                  <a:gd name="T5" fmla="*/ 155 h 155"/>
                  <a:gd name="T6" fmla="*/ 217 w 217"/>
                  <a:gd name="T7" fmla="*/ 155 h 155"/>
                  <a:gd name="T8" fmla="*/ 217 w 217"/>
                  <a:gd name="T9" fmla="*/ 0 h 155"/>
                  <a:gd name="T10" fmla="*/ 205 w 217"/>
                  <a:gd name="T11" fmla="*/ 143 h 155"/>
                  <a:gd name="T12" fmla="*/ 12 w 217"/>
                  <a:gd name="T13" fmla="*/ 143 h 155"/>
                  <a:gd name="T14" fmla="*/ 12 w 217"/>
                  <a:gd name="T15" fmla="*/ 12 h 155"/>
                  <a:gd name="T16" fmla="*/ 205 w 217"/>
                  <a:gd name="T17" fmla="*/ 12 h 155"/>
                  <a:gd name="T18" fmla="*/ 205 w 217"/>
                  <a:gd name="T19" fmla="*/ 14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55">
                    <a:moveTo>
                      <a:pt x="217" y="0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217" y="155"/>
                    </a:lnTo>
                    <a:lnTo>
                      <a:pt x="217" y="0"/>
                    </a:lnTo>
                    <a:close/>
                    <a:moveTo>
                      <a:pt x="205" y="143"/>
                    </a:moveTo>
                    <a:lnTo>
                      <a:pt x="12" y="143"/>
                    </a:lnTo>
                    <a:lnTo>
                      <a:pt x="12" y="12"/>
                    </a:lnTo>
                    <a:lnTo>
                      <a:pt x="205" y="12"/>
                    </a:lnTo>
                    <a:lnTo>
                      <a:pt x="205" y="1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1229559" y="5135655"/>
                <a:ext cx="21097" cy="14768"/>
              </a:xfrm>
              <a:prstGeom prst="rect">
                <a:avLst/>
              </a:prstGeom>
              <a:solidFill>
                <a:srgbClr val="F75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48" name="Равно 47"/>
            <p:cNvSpPr/>
            <p:nvPr/>
          </p:nvSpPr>
          <p:spPr>
            <a:xfrm>
              <a:off x="2383087" y="4110286"/>
              <a:ext cx="618309" cy="618309"/>
            </a:xfrm>
            <a:prstGeom prst="mathEqual">
              <a:avLst>
                <a:gd name="adj1" fmla="val 5210"/>
                <a:gd name="adj2" fmla="val 11760"/>
              </a:avLst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24828" y="4962850"/>
              <a:ext cx="3448951" cy="127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ru-RU" b="0" kern="600" cap="none" dirty="0">
                  <a:latin typeface="+mj-lt"/>
                </a:rPr>
                <a:t>Избыточность обучения </a:t>
              </a:r>
              <a:r>
                <a:rPr lang="ru-RU" kern="600" cap="none" dirty="0"/>
                <a:t>пилотов легких БВС наравне с пилотами магистральной авиации</a:t>
              </a:r>
            </a:p>
          </p:txBody>
        </p:sp>
        <p:grpSp>
          <p:nvGrpSpPr>
            <p:cNvPr id="63" name="Group 52"/>
            <p:cNvGrpSpPr>
              <a:grpSpLocks noChangeAspect="1"/>
            </p:cNvGrpSpPr>
            <p:nvPr/>
          </p:nvGrpSpPr>
          <p:grpSpPr bwMode="auto">
            <a:xfrm>
              <a:off x="3400732" y="3980566"/>
              <a:ext cx="1527174" cy="877888"/>
              <a:chOff x="1974" y="2896"/>
              <a:chExt cx="962" cy="553"/>
            </a:xfrm>
            <a:solidFill>
              <a:srgbClr val="F75931"/>
            </a:solidFill>
          </p:grpSpPr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2136" y="3162"/>
                <a:ext cx="639" cy="125"/>
              </a:xfrm>
              <a:custGeom>
                <a:avLst/>
                <a:gdLst>
                  <a:gd name="T0" fmla="*/ 239 w 242"/>
                  <a:gd name="T1" fmla="*/ 47 h 47"/>
                  <a:gd name="T2" fmla="*/ 236 w 242"/>
                  <a:gd name="T3" fmla="*/ 44 h 47"/>
                  <a:gd name="T4" fmla="*/ 236 w 242"/>
                  <a:gd name="T5" fmla="*/ 21 h 47"/>
                  <a:gd name="T6" fmla="*/ 122 w 242"/>
                  <a:gd name="T7" fmla="*/ 6 h 47"/>
                  <a:gd name="T8" fmla="*/ 122 w 242"/>
                  <a:gd name="T9" fmla="*/ 6 h 47"/>
                  <a:gd name="T10" fmla="*/ 6 w 242"/>
                  <a:gd name="T11" fmla="*/ 21 h 47"/>
                  <a:gd name="T12" fmla="*/ 6 w 242"/>
                  <a:gd name="T13" fmla="*/ 44 h 47"/>
                  <a:gd name="T14" fmla="*/ 3 w 242"/>
                  <a:gd name="T15" fmla="*/ 47 h 47"/>
                  <a:gd name="T16" fmla="*/ 0 w 242"/>
                  <a:gd name="T17" fmla="*/ 44 h 47"/>
                  <a:gd name="T18" fmla="*/ 0 w 242"/>
                  <a:gd name="T19" fmla="*/ 19 h 47"/>
                  <a:gd name="T20" fmla="*/ 2 w 242"/>
                  <a:gd name="T21" fmla="*/ 17 h 47"/>
                  <a:gd name="T22" fmla="*/ 122 w 242"/>
                  <a:gd name="T23" fmla="*/ 0 h 47"/>
                  <a:gd name="T24" fmla="*/ 122 w 242"/>
                  <a:gd name="T25" fmla="*/ 0 h 47"/>
                  <a:gd name="T26" fmla="*/ 241 w 242"/>
                  <a:gd name="T27" fmla="*/ 17 h 47"/>
                  <a:gd name="T28" fmla="*/ 242 w 242"/>
                  <a:gd name="T29" fmla="*/ 19 h 47"/>
                  <a:gd name="T30" fmla="*/ 242 w 242"/>
                  <a:gd name="T31" fmla="*/ 44 h 47"/>
                  <a:gd name="T32" fmla="*/ 239 w 242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2" h="47">
                    <a:moveTo>
                      <a:pt x="239" y="47"/>
                    </a:moveTo>
                    <a:cubicBezTo>
                      <a:pt x="238" y="47"/>
                      <a:pt x="236" y="46"/>
                      <a:pt x="236" y="44"/>
                    </a:cubicBezTo>
                    <a:cubicBezTo>
                      <a:pt x="236" y="21"/>
                      <a:pt x="236" y="21"/>
                      <a:pt x="236" y="21"/>
                    </a:cubicBezTo>
                    <a:cubicBezTo>
                      <a:pt x="228" y="18"/>
                      <a:pt x="192" y="6"/>
                      <a:pt x="122" y="6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53" y="6"/>
                      <a:pt x="14" y="18"/>
                      <a:pt x="6" y="21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7"/>
                      <a:pt x="3" y="47"/>
                    </a:cubicBezTo>
                    <a:cubicBezTo>
                      <a:pt x="1" y="47"/>
                      <a:pt x="0" y="46"/>
                      <a:pt x="0" y="4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3" y="16"/>
                      <a:pt x="4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204" y="0"/>
                      <a:pt x="239" y="16"/>
                      <a:pt x="241" y="17"/>
                    </a:cubicBezTo>
                    <a:cubicBezTo>
                      <a:pt x="242" y="17"/>
                      <a:pt x="242" y="18"/>
                      <a:pt x="242" y="19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42" y="46"/>
                      <a:pt x="241" y="47"/>
                      <a:pt x="239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66" name="Freeform 54"/>
              <p:cNvSpPr>
                <a:spLocks/>
              </p:cNvSpPr>
              <p:nvPr/>
            </p:nvSpPr>
            <p:spPr bwMode="auto">
              <a:xfrm>
                <a:off x="1974" y="2896"/>
                <a:ext cx="962" cy="325"/>
              </a:xfrm>
              <a:custGeom>
                <a:avLst/>
                <a:gdLst>
                  <a:gd name="T0" fmla="*/ 64 w 364"/>
                  <a:gd name="T1" fmla="*/ 122 h 122"/>
                  <a:gd name="T2" fmla="*/ 63 w 364"/>
                  <a:gd name="T3" fmla="*/ 122 h 122"/>
                  <a:gd name="T4" fmla="*/ 0 w 364"/>
                  <a:gd name="T5" fmla="*/ 69 h 122"/>
                  <a:gd name="T6" fmla="*/ 182 w 364"/>
                  <a:gd name="T7" fmla="*/ 0 h 122"/>
                  <a:gd name="T8" fmla="*/ 364 w 364"/>
                  <a:gd name="T9" fmla="*/ 69 h 122"/>
                  <a:gd name="T10" fmla="*/ 301 w 364"/>
                  <a:gd name="T11" fmla="*/ 122 h 122"/>
                  <a:gd name="T12" fmla="*/ 297 w 364"/>
                  <a:gd name="T13" fmla="*/ 120 h 122"/>
                  <a:gd name="T14" fmla="*/ 299 w 364"/>
                  <a:gd name="T15" fmla="*/ 116 h 122"/>
                  <a:gd name="T16" fmla="*/ 358 w 364"/>
                  <a:gd name="T17" fmla="*/ 69 h 122"/>
                  <a:gd name="T18" fmla="*/ 182 w 364"/>
                  <a:gd name="T19" fmla="*/ 6 h 122"/>
                  <a:gd name="T20" fmla="*/ 6 w 364"/>
                  <a:gd name="T21" fmla="*/ 69 h 122"/>
                  <a:gd name="T22" fmla="*/ 65 w 364"/>
                  <a:gd name="T23" fmla="*/ 116 h 122"/>
                  <a:gd name="T24" fmla="*/ 67 w 364"/>
                  <a:gd name="T25" fmla="*/ 120 h 122"/>
                  <a:gd name="T26" fmla="*/ 64 w 364"/>
                  <a:gd name="T2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122">
                    <a:moveTo>
                      <a:pt x="64" y="122"/>
                    </a:moveTo>
                    <a:cubicBezTo>
                      <a:pt x="64" y="122"/>
                      <a:pt x="63" y="122"/>
                      <a:pt x="63" y="122"/>
                    </a:cubicBezTo>
                    <a:cubicBezTo>
                      <a:pt x="22" y="108"/>
                      <a:pt x="0" y="90"/>
                      <a:pt x="0" y="69"/>
                    </a:cubicBezTo>
                    <a:cubicBezTo>
                      <a:pt x="0" y="30"/>
                      <a:pt x="80" y="0"/>
                      <a:pt x="182" y="0"/>
                    </a:cubicBezTo>
                    <a:cubicBezTo>
                      <a:pt x="284" y="0"/>
                      <a:pt x="364" y="30"/>
                      <a:pt x="364" y="69"/>
                    </a:cubicBezTo>
                    <a:cubicBezTo>
                      <a:pt x="364" y="90"/>
                      <a:pt x="342" y="108"/>
                      <a:pt x="301" y="122"/>
                    </a:cubicBezTo>
                    <a:cubicBezTo>
                      <a:pt x="299" y="122"/>
                      <a:pt x="298" y="121"/>
                      <a:pt x="297" y="120"/>
                    </a:cubicBezTo>
                    <a:cubicBezTo>
                      <a:pt x="297" y="118"/>
                      <a:pt x="298" y="116"/>
                      <a:pt x="299" y="116"/>
                    </a:cubicBezTo>
                    <a:cubicBezTo>
                      <a:pt x="337" y="104"/>
                      <a:pt x="358" y="87"/>
                      <a:pt x="358" y="69"/>
                    </a:cubicBezTo>
                    <a:cubicBezTo>
                      <a:pt x="358" y="35"/>
                      <a:pt x="277" y="6"/>
                      <a:pt x="182" y="6"/>
                    </a:cubicBezTo>
                    <a:cubicBezTo>
                      <a:pt x="87" y="6"/>
                      <a:pt x="6" y="35"/>
                      <a:pt x="6" y="69"/>
                    </a:cubicBezTo>
                    <a:cubicBezTo>
                      <a:pt x="6" y="87"/>
                      <a:pt x="28" y="104"/>
                      <a:pt x="65" y="116"/>
                    </a:cubicBezTo>
                    <a:cubicBezTo>
                      <a:pt x="67" y="116"/>
                      <a:pt x="67" y="118"/>
                      <a:pt x="67" y="120"/>
                    </a:cubicBezTo>
                    <a:cubicBezTo>
                      <a:pt x="67" y="121"/>
                      <a:pt x="65" y="122"/>
                      <a:pt x="64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67" name="Freeform 55"/>
              <p:cNvSpPr>
                <a:spLocks/>
              </p:cNvSpPr>
              <p:nvPr/>
            </p:nvSpPr>
            <p:spPr bwMode="auto">
              <a:xfrm>
                <a:off x="2136" y="3300"/>
                <a:ext cx="639" cy="149"/>
              </a:xfrm>
              <a:custGeom>
                <a:avLst/>
                <a:gdLst>
                  <a:gd name="T0" fmla="*/ 121 w 242"/>
                  <a:gd name="T1" fmla="*/ 56 h 56"/>
                  <a:gd name="T2" fmla="*/ 0 w 242"/>
                  <a:gd name="T3" fmla="*/ 3 h 56"/>
                  <a:gd name="T4" fmla="*/ 3 w 242"/>
                  <a:gd name="T5" fmla="*/ 0 h 56"/>
                  <a:gd name="T6" fmla="*/ 6 w 242"/>
                  <a:gd name="T7" fmla="*/ 3 h 56"/>
                  <a:gd name="T8" fmla="*/ 121 w 242"/>
                  <a:gd name="T9" fmla="*/ 50 h 56"/>
                  <a:gd name="T10" fmla="*/ 236 w 242"/>
                  <a:gd name="T11" fmla="*/ 3 h 56"/>
                  <a:gd name="T12" fmla="*/ 239 w 242"/>
                  <a:gd name="T13" fmla="*/ 0 h 56"/>
                  <a:gd name="T14" fmla="*/ 242 w 242"/>
                  <a:gd name="T15" fmla="*/ 3 h 56"/>
                  <a:gd name="T16" fmla="*/ 121 w 242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56">
                    <a:moveTo>
                      <a:pt x="121" y="56"/>
                    </a:moveTo>
                    <a:cubicBezTo>
                      <a:pt x="53" y="56"/>
                      <a:pt x="0" y="32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8"/>
                      <a:pt x="59" y="50"/>
                      <a:pt x="121" y="50"/>
                    </a:cubicBezTo>
                    <a:cubicBezTo>
                      <a:pt x="184" y="50"/>
                      <a:pt x="236" y="28"/>
                      <a:pt x="236" y="3"/>
                    </a:cubicBezTo>
                    <a:cubicBezTo>
                      <a:pt x="236" y="1"/>
                      <a:pt x="238" y="0"/>
                      <a:pt x="239" y="0"/>
                    </a:cubicBezTo>
                    <a:cubicBezTo>
                      <a:pt x="241" y="0"/>
                      <a:pt x="242" y="1"/>
                      <a:pt x="242" y="3"/>
                    </a:cubicBezTo>
                    <a:cubicBezTo>
                      <a:pt x="242" y="32"/>
                      <a:pt x="189" y="56"/>
                      <a:pt x="12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68" name="Freeform 56"/>
              <p:cNvSpPr>
                <a:spLocks/>
              </p:cNvSpPr>
              <p:nvPr/>
            </p:nvSpPr>
            <p:spPr bwMode="auto">
              <a:xfrm>
                <a:off x="2136" y="3276"/>
                <a:ext cx="641" cy="56"/>
              </a:xfrm>
              <a:custGeom>
                <a:avLst/>
                <a:gdLst>
                  <a:gd name="T0" fmla="*/ 124 w 243"/>
                  <a:gd name="T1" fmla="*/ 21 h 21"/>
                  <a:gd name="T2" fmla="*/ 121 w 243"/>
                  <a:gd name="T3" fmla="*/ 21 h 21"/>
                  <a:gd name="T4" fmla="*/ 2 w 243"/>
                  <a:gd name="T5" fmla="*/ 6 h 21"/>
                  <a:gd name="T6" fmla="*/ 0 w 243"/>
                  <a:gd name="T7" fmla="*/ 2 h 21"/>
                  <a:gd name="T8" fmla="*/ 4 w 243"/>
                  <a:gd name="T9" fmla="*/ 0 h 21"/>
                  <a:gd name="T10" fmla="*/ 121 w 243"/>
                  <a:gd name="T11" fmla="*/ 15 h 21"/>
                  <a:gd name="T12" fmla="*/ 238 w 243"/>
                  <a:gd name="T13" fmla="*/ 0 h 21"/>
                  <a:gd name="T14" fmla="*/ 242 w 243"/>
                  <a:gd name="T15" fmla="*/ 2 h 21"/>
                  <a:gd name="T16" fmla="*/ 240 w 243"/>
                  <a:gd name="T17" fmla="*/ 6 h 21"/>
                  <a:gd name="T18" fmla="*/ 124 w 243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1">
                    <a:moveTo>
                      <a:pt x="124" y="21"/>
                    </a:moveTo>
                    <a:cubicBezTo>
                      <a:pt x="123" y="21"/>
                      <a:pt x="122" y="21"/>
                      <a:pt x="121" y="21"/>
                    </a:cubicBezTo>
                    <a:cubicBezTo>
                      <a:pt x="54" y="21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55" y="15"/>
                      <a:pt x="121" y="15"/>
                    </a:cubicBezTo>
                    <a:cubicBezTo>
                      <a:pt x="184" y="16"/>
                      <a:pt x="238" y="0"/>
                      <a:pt x="238" y="0"/>
                    </a:cubicBezTo>
                    <a:cubicBezTo>
                      <a:pt x="240" y="0"/>
                      <a:pt x="242" y="0"/>
                      <a:pt x="242" y="2"/>
                    </a:cubicBezTo>
                    <a:cubicBezTo>
                      <a:pt x="243" y="4"/>
                      <a:pt x="242" y="5"/>
                      <a:pt x="240" y="6"/>
                    </a:cubicBezTo>
                    <a:cubicBezTo>
                      <a:pt x="240" y="6"/>
                      <a:pt x="187" y="21"/>
                      <a:pt x="12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69" name="Freeform 57"/>
              <p:cNvSpPr>
                <a:spLocks/>
              </p:cNvSpPr>
              <p:nvPr/>
            </p:nvSpPr>
            <p:spPr bwMode="auto">
              <a:xfrm>
                <a:off x="2239" y="3202"/>
                <a:ext cx="74" cy="90"/>
              </a:xfrm>
              <a:custGeom>
                <a:avLst/>
                <a:gdLst>
                  <a:gd name="T0" fmla="*/ 25 w 28"/>
                  <a:gd name="T1" fmla="*/ 34 h 34"/>
                  <a:gd name="T2" fmla="*/ 22 w 28"/>
                  <a:gd name="T3" fmla="*/ 33 h 34"/>
                  <a:gd name="T4" fmla="*/ 1 w 28"/>
                  <a:gd name="T5" fmla="*/ 6 h 34"/>
                  <a:gd name="T6" fmla="*/ 1 w 28"/>
                  <a:gd name="T7" fmla="*/ 1 h 34"/>
                  <a:gd name="T8" fmla="*/ 6 w 28"/>
                  <a:gd name="T9" fmla="*/ 2 h 34"/>
                  <a:gd name="T10" fmla="*/ 27 w 28"/>
                  <a:gd name="T11" fmla="*/ 29 h 34"/>
                  <a:gd name="T12" fmla="*/ 27 w 28"/>
                  <a:gd name="T13" fmla="*/ 33 h 34"/>
                  <a:gd name="T14" fmla="*/ 25 w 2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4">
                    <a:moveTo>
                      <a:pt x="25" y="34"/>
                    </a:moveTo>
                    <a:cubicBezTo>
                      <a:pt x="24" y="34"/>
                      <a:pt x="23" y="33"/>
                      <a:pt x="22" y="3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8" y="32"/>
                      <a:pt x="27" y="33"/>
                    </a:cubicBezTo>
                    <a:cubicBezTo>
                      <a:pt x="26" y="34"/>
                      <a:pt x="25" y="34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0" name="Freeform 58"/>
              <p:cNvSpPr>
                <a:spLocks/>
              </p:cNvSpPr>
              <p:nvPr/>
            </p:nvSpPr>
            <p:spPr bwMode="auto">
              <a:xfrm>
                <a:off x="2270" y="3202"/>
                <a:ext cx="74" cy="90"/>
              </a:xfrm>
              <a:custGeom>
                <a:avLst/>
                <a:gdLst>
                  <a:gd name="T0" fmla="*/ 25 w 28"/>
                  <a:gd name="T1" fmla="*/ 34 h 34"/>
                  <a:gd name="T2" fmla="*/ 22 w 28"/>
                  <a:gd name="T3" fmla="*/ 33 h 34"/>
                  <a:gd name="T4" fmla="*/ 1 w 28"/>
                  <a:gd name="T5" fmla="*/ 6 h 34"/>
                  <a:gd name="T6" fmla="*/ 1 w 28"/>
                  <a:gd name="T7" fmla="*/ 1 h 34"/>
                  <a:gd name="T8" fmla="*/ 6 w 28"/>
                  <a:gd name="T9" fmla="*/ 2 h 34"/>
                  <a:gd name="T10" fmla="*/ 27 w 28"/>
                  <a:gd name="T11" fmla="*/ 29 h 34"/>
                  <a:gd name="T12" fmla="*/ 26 w 28"/>
                  <a:gd name="T13" fmla="*/ 33 h 34"/>
                  <a:gd name="T14" fmla="*/ 25 w 2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4">
                    <a:moveTo>
                      <a:pt x="25" y="34"/>
                    </a:moveTo>
                    <a:cubicBezTo>
                      <a:pt x="24" y="34"/>
                      <a:pt x="23" y="33"/>
                      <a:pt x="22" y="3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8" y="32"/>
                      <a:pt x="26" y="33"/>
                    </a:cubicBezTo>
                    <a:cubicBezTo>
                      <a:pt x="26" y="34"/>
                      <a:pt x="25" y="34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1" name="Freeform 59"/>
              <p:cNvSpPr>
                <a:spLocks/>
              </p:cNvSpPr>
              <p:nvPr/>
            </p:nvSpPr>
            <p:spPr bwMode="auto">
              <a:xfrm>
                <a:off x="2233" y="3316"/>
                <a:ext cx="74" cy="88"/>
              </a:xfrm>
              <a:custGeom>
                <a:avLst/>
                <a:gdLst>
                  <a:gd name="T0" fmla="*/ 25 w 28"/>
                  <a:gd name="T1" fmla="*/ 33 h 33"/>
                  <a:gd name="T2" fmla="*/ 22 w 28"/>
                  <a:gd name="T3" fmla="*/ 32 h 33"/>
                  <a:gd name="T4" fmla="*/ 1 w 28"/>
                  <a:gd name="T5" fmla="*/ 5 h 33"/>
                  <a:gd name="T6" fmla="*/ 2 w 28"/>
                  <a:gd name="T7" fmla="*/ 1 h 33"/>
                  <a:gd name="T8" fmla="*/ 6 w 28"/>
                  <a:gd name="T9" fmla="*/ 1 h 33"/>
                  <a:gd name="T10" fmla="*/ 27 w 28"/>
                  <a:gd name="T11" fmla="*/ 28 h 33"/>
                  <a:gd name="T12" fmla="*/ 27 w 28"/>
                  <a:gd name="T13" fmla="*/ 33 h 33"/>
                  <a:gd name="T14" fmla="*/ 25 w 2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3">
                    <a:moveTo>
                      <a:pt x="25" y="33"/>
                    </a:moveTo>
                    <a:cubicBezTo>
                      <a:pt x="24" y="33"/>
                      <a:pt x="23" y="33"/>
                      <a:pt x="22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30"/>
                      <a:pt x="28" y="32"/>
                      <a:pt x="27" y="33"/>
                    </a:cubicBezTo>
                    <a:cubicBezTo>
                      <a:pt x="26" y="33"/>
                      <a:pt x="25" y="33"/>
                      <a:pt x="2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2" name="Freeform 60"/>
              <p:cNvSpPr>
                <a:spLocks/>
              </p:cNvSpPr>
              <p:nvPr/>
            </p:nvSpPr>
            <p:spPr bwMode="auto">
              <a:xfrm>
                <a:off x="2265" y="3316"/>
                <a:ext cx="74" cy="88"/>
              </a:xfrm>
              <a:custGeom>
                <a:avLst/>
                <a:gdLst>
                  <a:gd name="T0" fmla="*/ 25 w 28"/>
                  <a:gd name="T1" fmla="*/ 33 h 33"/>
                  <a:gd name="T2" fmla="*/ 22 w 28"/>
                  <a:gd name="T3" fmla="*/ 32 h 33"/>
                  <a:gd name="T4" fmla="*/ 1 w 28"/>
                  <a:gd name="T5" fmla="*/ 5 h 33"/>
                  <a:gd name="T6" fmla="*/ 1 w 28"/>
                  <a:gd name="T7" fmla="*/ 1 h 33"/>
                  <a:gd name="T8" fmla="*/ 6 w 28"/>
                  <a:gd name="T9" fmla="*/ 1 h 33"/>
                  <a:gd name="T10" fmla="*/ 27 w 28"/>
                  <a:gd name="T11" fmla="*/ 28 h 33"/>
                  <a:gd name="T12" fmla="*/ 27 w 28"/>
                  <a:gd name="T13" fmla="*/ 33 h 33"/>
                  <a:gd name="T14" fmla="*/ 25 w 2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3">
                    <a:moveTo>
                      <a:pt x="25" y="33"/>
                    </a:moveTo>
                    <a:cubicBezTo>
                      <a:pt x="24" y="33"/>
                      <a:pt x="23" y="33"/>
                      <a:pt x="22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30"/>
                      <a:pt x="28" y="32"/>
                      <a:pt x="27" y="33"/>
                    </a:cubicBezTo>
                    <a:cubicBezTo>
                      <a:pt x="26" y="33"/>
                      <a:pt x="25" y="33"/>
                      <a:pt x="2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3" name="Freeform 61"/>
              <p:cNvSpPr>
                <a:spLocks/>
              </p:cNvSpPr>
              <p:nvPr/>
            </p:nvSpPr>
            <p:spPr bwMode="auto">
              <a:xfrm>
                <a:off x="2196" y="3016"/>
                <a:ext cx="201" cy="16"/>
              </a:xfrm>
              <a:custGeom>
                <a:avLst/>
                <a:gdLst>
                  <a:gd name="T0" fmla="*/ 73 w 76"/>
                  <a:gd name="T1" fmla="*/ 6 h 6"/>
                  <a:gd name="T2" fmla="*/ 3 w 76"/>
                  <a:gd name="T3" fmla="*/ 6 h 6"/>
                  <a:gd name="T4" fmla="*/ 0 w 76"/>
                  <a:gd name="T5" fmla="*/ 3 h 6"/>
                  <a:gd name="T6" fmla="*/ 3 w 76"/>
                  <a:gd name="T7" fmla="*/ 0 h 6"/>
                  <a:gd name="T8" fmla="*/ 73 w 76"/>
                  <a:gd name="T9" fmla="*/ 0 h 6"/>
                  <a:gd name="T10" fmla="*/ 76 w 76"/>
                  <a:gd name="T11" fmla="*/ 3 h 6"/>
                  <a:gd name="T12" fmla="*/ 73 w 7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">
                    <a:moveTo>
                      <a:pt x="7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6" y="2"/>
                      <a:pt x="76" y="3"/>
                    </a:cubicBezTo>
                    <a:cubicBezTo>
                      <a:pt x="76" y="5"/>
                      <a:pt x="74" y="6"/>
                      <a:pt x="7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4" name="Freeform 62"/>
              <p:cNvSpPr>
                <a:spLocks/>
              </p:cNvSpPr>
              <p:nvPr/>
            </p:nvSpPr>
            <p:spPr bwMode="auto">
              <a:xfrm>
                <a:off x="2247" y="3040"/>
                <a:ext cx="150" cy="16"/>
              </a:xfrm>
              <a:custGeom>
                <a:avLst/>
                <a:gdLst>
                  <a:gd name="T0" fmla="*/ 54 w 57"/>
                  <a:gd name="T1" fmla="*/ 6 h 6"/>
                  <a:gd name="T2" fmla="*/ 3 w 57"/>
                  <a:gd name="T3" fmla="*/ 6 h 6"/>
                  <a:gd name="T4" fmla="*/ 0 w 57"/>
                  <a:gd name="T5" fmla="*/ 3 h 6"/>
                  <a:gd name="T6" fmla="*/ 3 w 57"/>
                  <a:gd name="T7" fmla="*/ 0 h 6"/>
                  <a:gd name="T8" fmla="*/ 54 w 57"/>
                  <a:gd name="T9" fmla="*/ 0 h 6"/>
                  <a:gd name="T10" fmla="*/ 57 w 57"/>
                  <a:gd name="T11" fmla="*/ 3 h 6"/>
                  <a:gd name="T12" fmla="*/ 54 w 5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">
                    <a:moveTo>
                      <a:pt x="5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7" y="1"/>
                      <a:pt x="57" y="3"/>
                    </a:cubicBezTo>
                    <a:cubicBezTo>
                      <a:pt x="57" y="4"/>
                      <a:pt x="55" y="6"/>
                      <a:pt x="5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5" name="Freeform 63"/>
              <p:cNvSpPr>
                <a:spLocks/>
              </p:cNvSpPr>
              <p:nvPr/>
            </p:nvSpPr>
            <p:spPr bwMode="auto">
              <a:xfrm>
                <a:off x="2289" y="3061"/>
                <a:ext cx="108" cy="16"/>
              </a:xfrm>
              <a:custGeom>
                <a:avLst/>
                <a:gdLst>
                  <a:gd name="T0" fmla="*/ 38 w 41"/>
                  <a:gd name="T1" fmla="*/ 6 h 6"/>
                  <a:gd name="T2" fmla="*/ 3 w 41"/>
                  <a:gd name="T3" fmla="*/ 6 h 6"/>
                  <a:gd name="T4" fmla="*/ 0 w 41"/>
                  <a:gd name="T5" fmla="*/ 3 h 6"/>
                  <a:gd name="T6" fmla="*/ 3 w 41"/>
                  <a:gd name="T7" fmla="*/ 0 h 6"/>
                  <a:gd name="T8" fmla="*/ 38 w 41"/>
                  <a:gd name="T9" fmla="*/ 0 h 6"/>
                  <a:gd name="T10" fmla="*/ 41 w 41"/>
                  <a:gd name="T11" fmla="*/ 3 h 6"/>
                  <a:gd name="T12" fmla="*/ 38 w 4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">
                    <a:moveTo>
                      <a:pt x="3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5"/>
                      <a:pt x="39" y="6"/>
                      <a:pt x="3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6" name="Freeform 64"/>
              <p:cNvSpPr>
                <a:spLocks/>
              </p:cNvSpPr>
              <p:nvPr/>
            </p:nvSpPr>
            <p:spPr bwMode="auto">
              <a:xfrm>
                <a:off x="2500" y="3016"/>
                <a:ext cx="198" cy="16"/>
              </a:xfrm>
              <a:custGeom>
                <a:avLst/>
                <a:gdLst>
                  <a:gd name="T0" fmla="*/ 72 w 75"/>
                  <a:gd name="T1" fmla="*/ 6 h 6"/>
                  <a:gd name="T2" fmla="*/ 3 w 75"/>
                  <a:gd name="T3" fmla="*/ 6 h 6"/>
                  <a:gd name="T4" fmla="*/ 0 w 75"/>
                  <a:gd name="T5" fmla="*/ 3 h 6"/>
                  <a:gd name="T6" fmla="*/ 3 w 75"/>
                  <a:gd name="T7" fmla="*/ 0 h 6"/>
                  <a:gd name="T8" fmla="*/ 72 w 75"/>
                  <a:gd name="T9" fmla="*/ 0 h 6"/>
                  <a:gd name="T10" fmla="*/ 75 w 75"/>
                  <a:gd name="T11" fmla="*/ 3 h 6"/>
                  <a:gd name="T12" fmla="*/ 72 w 7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">
                    <a:moveTo>
                      <a:pt x="7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4" y="0"/>
                      <a:pt x="75" y="2"/>
                      <a:pt x="75" y="3"/>
                    </a:cubicBezTo>
                    <a:cubicBezTo>
                      <a:pt x="75" y="5"/>
                      <a:pt x="74" y="6"/>
                      <a:pt x="7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7" name="Freeform 65"/>
              <p:cNvSpPr>
                <a:spLocks/>
              </p:cNvSpPr>
              <p:nvPr/>
            </p:nvSpPr>
            <p:spPr bwMode="auto">
              <a:xfrm>
                <a:off x="2500" y="3040"/>
                <a:ext cx="148" cy="16"/>
              </a:xfrm>
              <a:custGeom>
                <a:avLst/>
                <a:gdLst>
                  <a:gd name="T0" fmla="*/ 53 w 56"/>
                  <a:gd name="T1" fmla="*/ 6 h 6"/>
                  <a:gd name="T2" fmla="*/ 3 w 56"/>
                  <a:gd name="T3" fmla="*/ 6 h 6"/>
                  <a:gd name="T4" fmla="*/ 0 w 56"/>
                  <a:gd name="T5" fmla="*/ 3 h 6"/>
                  <a:gd name="T6" fmla="*/ 3 w 56"/>
                  <a:gd name="T7" fmla="*/ 0 h 6"/>
                  <a:gd name="T8" fmla="*/ 53 w 56"/>
                  <a:gd name="T9" fmla="*/ 0 h 6"/>
                  <a:gd name="T10" fmla="*/ 56 w 56"/>
                  <a:gd name="T11" fmla="*/ 3 h 6"/>
                  <a:gd name="T12" fmla="*/ 53 w 5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1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8" name="Freeform 66"/>
              <p:cNvSpPr>
                <a:spLocks/>
              </p:cNvSpPr>
              <p:nvPr/>
            </p:nvSpPr>
            <p:spPr bwMode="auto">
              <a:xfrm>
                <a:off x="2500" y="3061"/>
                <a:ext cx="106" cy="16"/>
              </a:xfrm>
              <a:custGeom>
                <a:avLst/>
                <a:gdLst>
                  <a:gd name="T0" fmla="*/ 37 w 40"/>
                  <a:gd name="T1" fmla="*/ 6 h 6"/>
                  <a:gd name="T2" fmla="*/ 3 w 40"/>
                  <a:gd name="T3" fmla="*/ 6 h 6"/>
                  <a:gd name="T4" fmla="*/ 0 w 40"/>
                  <a:gd name="T5" fmla="*/ 3 h 6"/>
                  <a:gd name="T6" fmla="*/ 3 w 40"/>
                  <a:gd name="T7" fmla="*/ 0 h 6"/>
                  <a:gd name="T8" fmla="*/ 37 w 40"/>
                  <a:gd name="T9" fmla="*/ 0 h 6"/>
                  <a:gd name="T10" fmla="*/ 40 w 40"/>
                  <a:gd name="T11" fmla="*/ 3 h 6"/>
                  <a:gd name="T12" fmla="*/ 37 w 4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">
                    <a:moveTo>
                      <a:pt x="3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0" y="1"/>
                      <a:pt x="40" y="3"/>
                    </a:cubicBezTo>
                    <a:cubicBezTo>
                      <a:pt x="40" y="5"/>
                      <a:pt x="39" y="6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79" name="Freeform 67"/>
              <p:cNvSpPr>
                <a:spLocks noEditPoints="1"/>
              </p:cNvSpPr>
              <p:nvPr/>
            </p:nvSpPr>
            <p:spPr bwMode="auto">
              <a:xfrm>
                <a:off x="2408" y="3008"/>
                <a:ext cx="82" cy="85"/>
              </a:xfrm>
              <a:custGeom>
                <a:avLst/>
                <a:gdLst>
                  <a:gd name="T0" fmla="*/ 15 w 31"/>
                  <a:gd name="T1" fmla="*/ 32 h 32"/>
                  <a:gd name="T2" fmla="*/ 0 w 31"/>
                  <a:gd name="T3" fmla="*/ 16 h 32"/>
                  <a:gd name="T4" fmla="*/ 15 w 31"/>
                  <a:gd name="T5" fmla="*/ 0 h 32"/>
                  <a:gd name="T6" fmla="*/ 31 w 31"/>
                  <a:gd name="T7" fmla="*/ 16 h 32"/>
                  <a:gd name="T8" fmla="*/ 15 w 31"/>
                  <a:gd name="T9" fmla="*/ 32 h 32"/>
                  <a:gd name="T10" fmla="*/ 15 w 31"/>
                  <a:gd name="T11" fmla="*/ 6 h 32"/>
                  <a:gd name="T12" fmla="*/ 6 w 31"/>
                  <a:gd name="T13" fmla="*/ 16 h 32"/>
                  <a:gd name="T14" fmla="*/ 15 w 31"/>
                  <a:gd name="T15" fmla="*/ 26 h 32"/>
                  <a:gd name="T16" fmla="*/ 25 w 31"/>
                  <a:gd name="T17" fmla="*/ 16 h 32"/>
                  <a:gd name="T18" fmla="*/ 15 w 31"/>
                  <a:gd name="T19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2">
                    <a:moveTo>
                      <a:pt x="15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1" y="25"/>
                      <a:pt x="24" y="32"/>
                      <a:pt x="15" y="32"/>
                    </a:cubicBezTo>
                    <a:close/>
                    <a:moveTo>
                      <a:pt x="15" y="6"/>
                    </a:moveTo>
                    <a:cubicBezTo>
                      <a:pt x="10" y="6"/>
                      <a:pt x="6" y="11"/>
                      <a:pt x="6" y="16"/>
                    </a:cubicBezTo>
                    <a:cubicBezTo>
                      <a:pt x="6" y="22"/>
                      <a:pt x="10" y="26"/>
                      <a:pt x="15" y="26"/>
                    </a:cubicBezTo>
                    <a:cubicBezTo>
                      <a:pt x="21" y="26"/>
                      <a:pt x="25" y="22"/>
                      <a:pt x="25" y="16"/>
                    </a:cubicBezTo>
                    <a:cubicBezTo>
                      <a:pt x="25" y="11"/>
                      <a:pt x="21" y="6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  <p:cxnSp>
        <p:nvCxnSpPr>
          <p:cNvPr id="81" name="Прямая соединительная линия 80"/>
          <p:cNvCxnSpPr/>
          <p:nvPr/>
        </p:nvCxnSpPr>
        <p:spPr>
          <a:xfrm>
            <a:off x="4981303" y="1125539"/>
            <a:ext cx="0" cy="475138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1252" y="1017126"/>
            <a:ext cx="4249061" cy="60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cap="all">
                <a:solidFill>
                  <a:srgbClr val="F75931"/>
                </a:solidFill>
              </a:defRPr>
            </a:lvl1pPr>
          </a:lstStyle>
          <a:p>
            <a:pPr algn="l"/>
            <a:r>
              <a:rPr lang="ru-RU" sz="1680" dirty="0"/>
              <a:t>обязательность невыполнимых процедур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76192" y="1017126"/>
            <a:ext cx="424906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80" b="1" cap="all">
                <a:solidFill>
                  <a:srgbClr val="F75931"/>
                </a:solidFill>
              </a:defRPr>
            </a:lvl1pPr>
          </a:lstStyle>
          <a:p>
            <a:r>
              <a:rPr lang="ru-RU" dirty="0" err="1" smtClean="0">
                <a:solidFill>
                  <a:schemeClr val="tx1"/>
                </a:solidFill>
              </a:rPr>
              <a:t>ПРИНЯТЫ</a:t>
            </a:r>
            <a:r>
              <a:rPr lang="ru-RU" dirty="0" err="1" smtClean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изменения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5773605" y="1464540"/>
            <a:ext cx="4162715" cy="2824384"/>
            <a:chOff x="7105975" y="1464539"/>
            <a:chExt cx="5123341" cy="2824384"/>
          </a:xfrm>
        </p:grpSpPr>
        <p:grpSp>
          <p:nvGrpSpPr>
            <p:cNvPr id="88" name="Group 44"/>
            <p:cNvGrpSpPr>
              <a:grpSpLocks noChangeAspect="1"/>
            </p:cNvGrpSpPr>
            <p:nvPr/>
          </p:nvGrpSpPr>
          <p:grpSpPr bwMode="auto">
            <a:xfrm>
              <a:off x="7105975" y="1849160"/>
              <a:ext cx="1204497" cy="1647450"/>
              <a:chOff x="387" y="768"/>
              <a:chExt cx="862" cy="1179"/>
            </a:xfrm>
            <a:solidFill>
              <a:schemeClr val="tx1"/>
            </a:solidFill>
          </p:grpSpPr>
          <p:sp>
            <p:nvSpPr>
              <p:cNvPr id="92" name="Freeform 45"/>
              <p:cNvSpPr>
                <a:spLocks noEditPoints="1"/>
              </p:cNvSpPr>
              <p:nvPr/>
            </p:nvSpPr>
            <p:spPr bwMode="auto">
              <a:xfrm>
                <a:off x="670" y="1541"/>
                <a:ext cx="285" cy="284"/>
              </a:xfrm>
              <a:custGeom>
                <a:avLst/>
                <a:gdLst>
                  <a:gd name="T0" fmla="*/ 0 w 140"/>
                  <a:gd name="T1" fmla="*/ 70 h 140"/>
                  <a:gd name="T2" fmla="*/ 70 w 140"/>
                  <a:gd name="T3" fmla="*/ 140 h 140"/>
                  <a:gd name="T4" fmla="*/ 140 w 140"/>
                  <a:gd name="T5" fmla="*/ 70 h 140"/>
                  <a:gd name="T6" fmla="*/ 70 w 140"/>
                  <a:gd name="T7" fmla="*/ 0 h 140"/>
                  <a:gd name="T8" fmla="*/ 0 w 140"/>
                  <a:gd name="T9" fmla="*/ 70 h 140"/>
                  <a:gd name="T10" fmla="*/ 132 w 140"/>
                  <a:gd name="T11" fmla="*/ 70 h 140"/>
                  <a:gd name="T12" fmla="*/ 70 w 140"/>
                  <a:gd name="T13" fmla="*/ 132 h 140"/>
                  <a:gd name="T14" fmla="*/ 8 w 140"/>
                  <a:gd name="T15" fmla="*/ 70 h 140"/>
                  <a:gd name="T16" fmla="*/ 70 w 140"/>
                  <a:gd name="T17" fmla="*/ 8 h 140"/>
                  <a:gd name="T18" fmla="*/ 132 w 140"/>
                  <a:gd name="T19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cubicBezTo>
                      <a:pt x="0" y="109"/>
                      <a:pt x="31" y="140"/>
                      <a:pt x="70" y="140"/>
                    </a:cubicBezTo>
                    <a:cubicBezTo>
                      <a:pt x="109" y="140"/>
                      <a:pt x="140" y="109"/>
                      <a:pt x="140" y="70"/>
                    </a:cubicBezTo>
                    <a:cubicBezTo>
                      <a:pt x="140" y="31"/>
                      <a:pt x="109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lose/>
                    <a:moveTo>
                      <a:pt x="132" y="70"/>
                    </a:moveTo>
                    <a:cubicBezTo>
                      <a:pt x="132" y="104"/>
                      <a:pt x="104" y="132"/>
                      <a:pt x="70" y="132"/>
                    </a:cubicBezTo>
                    <a:cubicBezTo>
                      <a:pt x="36" y="132"/>
                      <a:pt x="8" y="104"/>
                      <a:pt x="8" y="70"/>
                    </a:cubicBezTo>
                    <a:cubicBezTo>
                      <a:pt x="8" y="36"/>
                      <a:pt x="36" y="8"/>
                      <a:pt x="70" y="8"/>
                    </a:cubicBezTo>
                    <a:cubicBezTo>
                      <a:pt x="104" y="8"/>
                      <a:pt x="132" y="36"/>
                      <a:pt x="13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3" name="Freeform 46"/>
              <p:cNvSpPr>
                <a:spLocks noEditPoints="1"/>
              </p:cNvSpPr>
              <p:nvPr/>
            </p:nvSpPr>
            <p:spPr bwMode="auto">
              <a:xfrm>
                <a:off x="621" y="1492"/>
                <a:ext cx="382" cy="382"/>
              </a:xfrm>
              <a:custGeom>
                <a:avLst/>
                <a:gdLst>
                  <a:gd name="T0" fmla="*/ 0 w 188"/>
                  <a:gd name="T1" fmla="*/ 94 h 188"/>
                  <a:gd name="T2" fmla="*/ 94 w 188"/>
                  <a:gd name="T3" fmla="*/ 188 h 188"/>
                  <a:gd name="T4" fmla="*/ 188 w 188"/>
                  <a:gd name="T5" fmla="*/ 94 h 188"/>
                  <a:gd name="T6" fmla="*/ 94 w 188"/>
                  <a:gd name="T7" fmla="*/ 0 h 188"/>
                  <a:gd name="T8" fmla="*/ 0 w 188"/>
                  <a:gd name="T9" fmla="*/ 94 h 188"/>
                  <a:gd name="T10" fmla="*/ 180 w 188"/>
                  <a:gd name="T11" fmla="*/ 94 h 188"/>
                  <a:gd name="T12" fmla="*/ 94 w 188"/>
                  <a:gd name="T13" fmla="*/ 180 h 188"/>
                  <a:gd name="T14" fmla="*/ 8 w 188"/>
                  <a:gd name="T15" fmla="*/ 94 h 188"/>
                  <a:gd name="T16" fmla="*/ 94 w 188"/>
                  <a:gd name="T17" fmla="*/ 8 h 188"/>
                  <a:gd name="T18" fmla="*/ 180 w 188"/>
                  <a:gd name="T1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88">
                    <a:moveTo>
                      <a:pt x="0" y="94"/>
                    </a:move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ubicBezTo>
                      <a:pt x="42" y="0"/>
                      <a:pt x="0" y="42"/>
                      <a:pt x="0" y="94"/>
                    </a:cubicBezTo>
                    <a:close/>
                    <a:moveTo>
                      <a:pt x="180" y="94"/>
                    </a:moveTo>
                    <a:cubicBezTo>
                      <a:pt x="180" y="141"/>
                      <a:pt x="141" y="180"/>
                      <a:pt x="94" y="180"/>
                    </a:cubicBezTo>
                    <a:cubicBezTo>
                      <a:pt x="47" y="180"/>
                      <a:pt x="8" y="141"/>
                      <a:pt x="8" y="94"/>
                    </a:cubicBezTo>
                    <a:cubicBezTo>
                      <a:pt x="8" y="47"/>
                      <a:pt x="47" y="8"/>
                      <a:pt x="94" y="8"/>
                    </a:cubicBezTo>
                    <a:cubicBezTo>
                      <a:pt x="141" y="8"/>
                      <a:pt x="180" y="47"/>
                      <a:pt x="18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 rot="19740000">
                <a:off x="774" y="1590"/>
                <a:ext cx="41" cy="113"/>
              </a:xfrm>
              <a:custGeom>
                <a:avLst/>
                <a:gdLst>
                  <a:gd name="T0" fmla="*/ 6 w 20"/>
                  <a:gd name="T1" fmla="*/ 4 h 56"/>
                  <a:gd name="T2" fmla="*/ 6 w 20"/>
                  <a:gd name="T3" fmla="*/ 37 h 56"/>
                  <a:gd name="T4" fmla="*/ 5 w 20"/>
                  <a:gd name="T5" fmla="*/ 37 h 56"/>
                  <a:gd name="T6" fmla="*/ 0 w 20"/>
                  <a:gd name="T7" fmla="*/ 46 h 56"/>
                  <a:gd name="T8" fmla="*/ 10 w 20"/>
                  <a:gd name="T9" fmla="*/ 56 h 56"/>
                  <a:gd name="T10" fmla="*/ 20 w 20"/>
                  <a:gd name="T11" fmla="*/ 46 h 56"/>
                  <a:gd name="T12" fmla="*/ 15 w 20"/>
                  <a:gd name="T13" fmla="*/ 37 h 56"/>
                  <a:gd name="T14" fmla="*/ 14 w 20"/>
                  <a:gd name="T15" fmla="*/ 37 h 56"/>
                  <a:gd name="T16" fmla="*/ 14 w 20"/>
                  <a:gd name="T17" fmla="*/ 4 h 56"/>
                  <a:gd name="T18" fmla="*/ 10 w 20"/>
                  <a:gd name="T19" fmla="*/ 0 h 56"/>
                  <a:gd name="T20" fmla="*/ 6 w 20"/>
                  <a:gd name="T2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56">
                    <a:moveTo>
                      <a:pt x="6" y="4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9"/>
                      <a:pt x="0" y="42"/>
                      <a:pt x="0" y="46"/>
                    </a:cubicBezTo>
                    <a:cubicBezTo>
                      <a:pt x="0" y="52"/>
                      <a:pt x="4" y="56"/>
                      <a:pt x="10" y="56"/>
                    </a:cubicBezTo>
                    <a:cubicBezTo>
                      <a:pt x="16" y="56"/>
                      <a:pt x="20" y="52"/>
                      <a:pt x="20" y="46"/>
                    </a:cubicBezTo>
                    <a:cubicBezTo>
                      <a:pt x="20" y="42"/>
                      <a:pt x="18" y="39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3" y="0"/>
                      <a:pt x="10" y="0"/>
                    </a:cubicBezTo>
                    <a:cubicBezTo>
                      <a:pt x="7" y="0"/>
                      <a:pt x="6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5" name="Freeform 48"/>
              <p:cNvSpPr>
                <a:spLocks noEditPoints="1"/>
              </p:cNvSpPr>
              <p:nvPr/>
            </p:nvSpPr>
            <p:spPr bwMode="auto">
              <a:xfrm>
                <a:off x="487" y="1176"/>
                <a:ext cx="650" cy="771"/>
              </a:xfrm>
              <a:custGeom>
                <a:avLst/>
                <a:gdLst>
                  <a:gd name="T0" fmla="*/ 304 w 320"/>
                  <a:gd name="T1" fmla="*/ 0 h 380"/>
                  <a:gd name="T2" fmla="*/ 16 w 320"/>
                  <a:gd name="T3" fmla="*/ 0 h 380"/>
                  <a:gd name="T4" fmla="*/ 0 w 320"/>
                  <a:gd name="T5" fmla="*/ 16 h 380"/>
                  <a:gd name="T6" fmla="*/ 16 w 320"/>
                  <a:gd name="T7" fmla="*/ 32 h 380"/>
                  <a:gd name="T8" fmla="*/ 18 w 320"/>
                  <a:gd name="T9" fmla="*/ 32 h 380"/>
                  <a:gd name="T10" fmla="*/ 18 w 320"/>
                  <a:gd name="T11" fmla="*/ 34 h 380"/>
                  <a:gd name="T12" fmla="*/ 88 w 320"/>
                  <a:gd name="T13" fmla="*/ 104 h 380"/>
                  <a:gd name="T14" fmla="*/ 138 w 320"/>
                  <a:gd name="T15" fmla="*/ 104 h 380"/>
                  <a:gd name="T16" fmla="*/ 138 w 320"/>
                  <a:gd name="T17" fmla="*/ 122 h 380"/>
                  <a:gd name="T18" fmla="*/ 136 w 320"/>
                  <a:gd name="T19" fmla="*/ 122 h 380"/>
                  <a:gd name="T20" fmla="*/ 30 w 320"/>
                  <a:gd name="T21" fmla="*/ 250 h 380"/>
                  <a:gd name="T22" fmla="*/ 30 w 320"/>
                  <a:gd name="T23" fmla="*/ 358 h 380"/>
                  <a:gd name="T24" fmla="*/ 52 w 320"/>
                  <a:gd name="T25" fmla="*/ 380 h 380"/>
                  <a:gd name="T26" fmla="*/ 268 w 320"/>
                  <a:gd name="T27" fmla="*/ 380 h 380"/>
                  <a:gd name="T28" fmla="*/ 290 w 320"/>
                  <a:gd name="T29" fmla="*/ 358 h 380"/>
                  <a:gd name="T30" fmla="*/ 290 w 320"/>
                  <a:gd name="T31" fmla="*/ 250 h 380"/>
                  <a:gd name="T32" fmla="*/ 184 w 320"/>
                  <a:gd name="T33" fmla="*/ 122 h 380"/>
                  <a:gd name="T34" fmla="*/ 182 w 320"/>
                  <a:gd name="T35" fmla="*/ 122 h 380"/>
                  <a:gd name="T36" fmla="*/ 182 w 320"/>
                  <a:gd name="T37" fmla="*/ 104 h 380"/>
                  <a:gd name="T38" fmla="*/ 232 w 320"/>
                  <a:gd name="T39" fmla="*/ 104 h 380"/>
                  <a:gd name="T40" fmla="*/ 302 w 320"/>
                  <a:gd name="T41" fmla="*/ 34 h 380"/>
                  <a:gd name="T42" fmla="*/ 302 w 320"/>
                  <a:gd name="T43" fmla="*/ 32 h 380"/>
                  <a:gd name="T44" fmla="*/ 304 w 320"/>
                  <a:gd name="T45" fmla="*/ 32 h 380"/>
                  <a:gd name="T46" fmla="*/ 320 w 320"/>
                  <a:gd name="T47" fmla="*/ 16 h 380"/>
                  <a:gd name="T48" fmla="*/ 304 w 320"/>
                  <a:gd name="T49" fmla="*/ 0 h 380"/>
                  <a:gd name="T50" fmla="*/ 282 w 320"/>
                  <a:gd name="T51" fmla="*/ 250 h 380"/>
                  <a:gd name="T52" fmla="*/ 282 w 320"/>
                  <a:gd name="T53" fmla="*/ 358 h 380"/>
                  <a:gd name="T54" fmla="*/ 268 w 320"/>
                  <a:gd name="T55" fmla="*/ 372 h 380"/>
                  <a:gd name="T56" fmla="*/ 52 w 320"/>
                  <a:gd name="T57" fmla="*/ 372 h 380"/>
                  <a:gd name="T58" fmla="*/ 38 w 320"/>
                  <a:gd name="T59" fmla="*/ 358 h 380"/>
                  <a:gd name="T60" fmla="*/ 38 w 320"/>
                  <a:gd name="T61" fmla="*/ 250 h 380"/>
                  <a:gd name="T62" fmla="*/ 160 w 320"/>
                  <a:gd name="T63" fmla="*/ 128 h 380"/>
                  <a:gd name="T64" fmla="*/ 282 w 320"/>
                  <a:gd name="T65" fmla="*/ 250 h 380"/>
                  <a:gd name="T66" fmla="*/ 146 w 320"/>
                  <a:gd name="T67" fmla="*/ 120 h 380"/>
                  <a:gd name="T68" fmla="*/ 146 w 320"/>
                  <a:gd name="T69" fmla="*/ 104 h 380"/>
                  <a:gd name="T70" fmla="*/ 174 w 320"/>
                  <a:gd name="T71" fmla="*/ 104 h 380"/>
                  <a:gd name="T72" fmla="*/ 174 w 320"/>
                  <a:gd name="T73" fmla="*/ 120 h 380"/>
                  <a:gd name="T74" fmla="*/ 172 w 320"/>
                  <a:gd name="T75" fmla="*/ 120 h 380"/>
                  <a:gd name="T76" fmla="*/ 160 w 320"/>
                  <a:gd name="T77" fmla="*/ 120 h 380"/>
                  <a:gd name="T78" fmla="*/ 148 w 320"/>
                  <a:gd name="T79" fmla="*/ 120 h 380"/>
                  <a:gd name="T80" fmla="*/ 146 w 320"/>
                  <a:gd name="T81" fmla="*/ 120 h 380"/>
                  <a:gd name="T82" fmla="*/ 294 w 320"/>
                  <a:gd name="T83" fmla="*/ 34 h 380"/>
                  <a:gd name="T84" fmla="*/ 232 w 320"/>
                  <a:gd name="T85" fmla="*/ 96 h 380"/>
                  <a:gd name="T86" fmla="*/ 88 w 320"/>
                  <a:gd name="T87" fmla="*/ 96 h 380"/>
                  <a:gd name="T88" fmla="*/ 26 w 320"/>
                  <a:gd name="T89" fmla="*/ 34 h 380"/>
                  <a:gd name="T90" fmla="*/ 26 w 320"/>
                  <a:gd name="T91" fmla="*/ 32 h 380"/>
                  <a:gd name="T92" fmla="*/ 294 w 320"/>
                  <a:gd name="T93" fmla="*/ 32 h 380"/>
                  <a:gd name="T94" fmla="*/ 294 w 320"/>
                  <a:gd name="T95" fmla="*/ 34 h 380"/>
                  <a:gd name="T96" fmla="*/ 304 w 320"/>
                  <a:gd name="T97" fmla="*/ 24 h 380"/>
                  <a:gd name="T98" fmla="*/ 16 w 320"/>
                  <a:gd name="T99" fmla="*/ 24 h 380"/>
                  <a:gd name="T100" fmla="*/ 8 w 320"/>
                  <a:gd name="T101" fmla="*/ 16 h 380"/>
                  <a:gd name="T102" fmla="*/ 16 w 320"/>
                  <a:gd name="T103" fmla="*/ 8 h 380"/>
                  <a:gd name="T104" fmla="*/ 304 w 320"/>
                  <a:gd name="T105" fmla="*/ 8 h 380"/>
                  <a:gd name="T106" fmla="*/ 312 w 320"/>
                  <a:gd name="T107" fmla="*/ 16 h 380"/>
                  <a:gd name="T108" fmla="*/ 304 w 320"/>
                  <a:gd name="T109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0" h="380">
                    <a:moveTo>
                      <a:pt x="3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73"/>
                      <a:pt x="49" y="104"/>
                      <a:pt x="88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74" y="133"/>
                      <a:pt x="30" y="187"/>
                      <a:pt x="30" y="250"/>
                    </a:cubicBezTo>
                    <a:cubicBezTo>
                      <a:pt x="30" y="358"/>
                      <a:pt x="30" y="358"/>
                      <a:pt x="30" y="358"/>
                    </a:cubicBezTo>
                    <a:cubicBezTo>
                      <a:pt x="30" y="370"/>
                      <a:pt x="40" y="380"/>
                      <a:pt x="52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80" y="380"/>
                      <a:pt x="290" y="370"/>
                      <a:pt x="290" y="358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187"/>
                      <a:pt x="246" y="133"/>
                      <a:pt x="184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04"/>
                      <a:pt x="182" y="104"/>
                      <a:pt x="182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71" y="104"/>
                      <a:pt x="302" y="73"/>
                      <a:pt x="302" y="34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4" y="32"/>
                      <a:pt x="304" y="32"/>
                      <a:pt x="304" y="32"/>
                    </a:cubicBezTo>
                    <a:cubicBezTo>
                      <a:pt x="313" y="32"/>
                      <a:pt x="320" y="25"/>
                      <a:pt x="320" y="16"/>
                    </a:cubicBezTo>
                    <a:cubicBezTo>
                      <a:pt x="320" y="7"/>
                      <a:pt x="313" y="0"/>
                      <a:pt x="304" y="0"/>
                    </a:cubicBezTo>
                    <a:close/>
                    <a:moveTo>
                      <a:pt x="282" y="250"/>
                    </a:moveTo>
                    <a:cubicBezTo>
                      <a:pt x="282" y="358"/>
                      <a:pt x="282" y="358"/>
                      <a:pt x="282" y="358"/>
                    </a:cubicBezTo>
                    <a:cubicBezTo>
                      <a:pt x="282" y="365"/>
                      <a:pt x="275" y="372"/>
                      <a:pt x="268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45" y="372"/>
                      <a:pt x="38" y="365"/>
                      <a:pt x="38" y="358"/>
                    </a:cubicBezTo>
                    <a:cubicBezTo>
                      <a:pt x="38" y="250"/>
                      <a:pt x="38" y="250"/>
                      <a:pt x="38" y="250"/>
                    </a:cubicBezTo>
                    <a:cubicBezTo>
                      <a:pt x="38" y="183"/>
                      <a:pt x="93" y="128"/>
                      <a:pt x="160" y="128"/>
                    </a:cubicBezTo>
                    <a:cubicBezTo>
                      <a:pt x="227" y="128"/>
                      <a:pt x="282" y="183"/>
                      <a:pt x="282" y="250"/>
                    </a:cubicBezTo>
                    <a:close/>
                    <a:moveTo>
                      <a:pt x="146" y="120"/>
                    </a:move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68" y="120"/>
                      <a:pt x="164" y="120"/>
                      <a:pt x="160" y="120"/>
                    </a:cubicBezTo>
                    <a:cubicBezTo>
                      <a:pt x="156" y="120"/>
                      <a:pt x="152" y="120"/>
                      <a:pt x="148" y="120"/>
                    </a:cubicBezTo>
                    <a:lnTo>
                      <a:pt x="146" y="120"/>
                    </a:lnTo>
                    <a:close/>
                    <a:moveTo>
                      <a:pt x="294" y="34"/>
                    </a:moveTo>
                    <a:cubicBezTo>
                      <a:pt x="294" y="68"/>
                      <a:pt x="266" y="96"/>
                      <a:pt x="232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54" y="96"/>
                      <a:pt x="26" y="68"/>
                      <a:pt x="26" y="3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94" y="32"/>
                      <a:pt x="294" y="32"/>
                      <a:pt x="294" y="32"/>
                    </a:cubicBezTo>
                    <a:lnTo>
                      <a:pt x="294" y="34"/>
                    </a:lnTo>
                    <a:close/>
                    <a:moveTo>
                      <a:pt x="304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2" y="24"/>
                      <a:pt x="8" y="20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8" y="8"/>
                      <a:pt x="312" y="12"/>
                      <a:pt x="312" y="16"/>
                    </a:cubicBezTo>
                    <a:cubicBezTo>
                      <a:pt x="312" y="20"/>
                      <a:pt x="308" y="24"/>
                      <a:pt x="30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6" name="Freeform 49"/>
              <p:cNvSpPr>
                <a:spLocks noEditPoints="1"/>
              </p:cNvSpPr>
              <p:nvPr/>
            </p:nvSpPr>
            <p:spPr bwMode="auto">
              <a:xfrm>
                <a:off x="387" y="768"/>
                <a:ext cx="862" cy="332"/>
              </a:xfrm>
              <a:custGeom>
                <a:avLst/>
                <a:gdLst>
                  <a:gd name="T0" fmla="*/ 471 w 534"/>
                  <a:gd name="T1" fmla="*/ 47 h 206"/>
                  <a:gd name="T2" fmla="*/ 408 w 534"/>
                  <a:gd name="T3" fmla="*/ 52 h 206"/>
                  <a:gd name="T4" fmla="*/ 467 w 534"/>
                  <a:gd name="T5" fmla="*/ 59 h 206"/>
                  <a:gd name="T6" fmla="*/ 446 w 534"/>
                  <a:gd name="T7" fmla="*/ 79 h 206"/>
                  <a:gd name="T8" fmla="*/ 356 w 534"/>
                  <a:gd name="T9" fmla="*/ 84 h 206"/>
                  <a:gd name="T10" fmla="*/ 319 w 534"/>
                  <a:gd name="T11" fmla="*/ 47 h 206"/>
                  <a:gd name="T12" fmla="*/ 215 w 534"/>
                  <a:gd name="T13" fmla="*/ 48 h 206"/>
                  <a:gd name="T14" fmla="*/ 177 w 534"/>
                  <a:gd name="T15" fmla="*/ 86 h 206"/>
                  <a:gd name="T16" fmla="*/ 84 w 534"/>
                  <a:gd name="T17" fmla="*/ 75 h 206"/>
                  <a:gd name="T18" fmla="*/ 69 w 534"/>
                  <a:gd name="T19" fmla="*/ 60 h 206"/>
                  <a:gd name="T20" fmla="*/ 111 w 534"/>
                  <a:gd name="T21" fmla="*/ 38 h 206"/>
                  <a:gd name="T22" fmla="*/ 62 w 534"/>
                  <a:gd name="T23" fmla="*/ 47 h 206"/>
                  <a:gd name="T24" fmla="*/ 14 w 534"/>
                  <a:gd name="T25" fmla="*/ 66 h 206"/>
                  <a:gd name="T26" fmla="*/ 59 w 534"/>
                  <a:gd name="T27" fmla="*/ 75 h 206"/>
                  <a:gd name="T28" fmla="*/ 37 w 534"/>
                  <a:gd name="T29" fmla="*/ 122 h 206"/>
                  <a:gd name="T30" fmla="*/ 43 w 534"/>
                  <a:gd name="T31" fmla="*/ 127 h 206"/>
                  <a:gd name="T32" fmla="*/ 82 w 534"/>
                  <a:gd name="T33" fmla="*/ 125 h 206"/>
                  <a:gd name="T34" fmla="*/ 88 w 534"/>
                  <a:gd name="T35" fmla="*/ 115 h 206"/>
                  <a:gd name="T36" fmla="*/ 194 w 534"/>
                  <a:gd name="T37" fmla="*/ 157 h 206"/>
                  <a:gd name="T38" fmla="*/ 220 w 534"/>
                  <a:gd name="T39" fmla="*/ 165 h 206"/>
                  <a:gd name="T40" fmla="*/ 313 w 534"/>
                  <a:gd name="T41" fmla="*/ 163 h 206"/>
                  <a:gd name="T42" fmla="*/ 356 w 534"/>
                  <a:gd name="T43" fmla="*/ 127 h 206"/>
                  <a:gd name="T44" fmla="*/ 446 w 534"/>
                  <a:gd name="T45" fmla="*/ 122 h 206"/>
                  <a:gd name="T46" fmla="*/ 452 w 534"/>
                  <a:gd name="T47" fmla="*/ 127 h 206"/>
                  <a:gd name="T48" fmla="*/ 491 w 534"/>
                  <a:gd name="T49" fmla="*/ 125 h 206"/>
                  <a:gd name="T50" fmla="*/ 496 w 534"/>
                  <a:gd name="T51" fmla="*/ 79 h 206"/>
                  <a:gd name="T52" fmla="*/ 475 w 534"/>
                  <a:gd name="T53" fmla="*/ 59 h 206"/>
                  <a:gd name="T54" fmla="*/ 534 w 534"/>
                  <a:gd name="T55" fmla="*/ 52 h 206"/>
                  <a:gd name="T56" fmla="*/ 423 w 534"/>
                  <a:gd name="T57" fmla="*/ 59 h 206"/>
                  <a:gd name="T58" fmla="*/ 460 w 534"/>
                  <a:gd name="T59" fmla="*/ 50 h 206"/>
                  <a:gd name="T60" fmla="*/ 74 w 534"/>
                  <a:gd name="T61" fmla="*/ 50 h 206"/>
                  <a:gd name="T62" fmla="*/ 111 w 534"/>
                  <a:gd name="T63" fmla="*/ 59 h 206"/>
                  <a:gd name="T64" fmla="*/ 74 w 534"/>
                  <a:gd name="T65" fmla="*/ 50 h 206"/>
                  <a:gd name="T66" fmla="*/ 7 w 534"/>
                  <a:gd name="T67" fmla="*/ 52 h 206"/>
                  <a:gd name="T68" fmla="*/ 58 w 534"/>
                  <a:gd name="T69" fmla="*/ 52 h 206"/>
                  <a:gd name="T70" fmla="*/ 63 w 534"/>
                  <a:gd name="T71" fmla="*/ 134 h 206"/>
                  <a:gd name="T72" fmla="*/ 75 w 534"/>
                  <a:gd name="T73" fmla="*/ 125 h 206"/>
                  <a:gd name="T74" fmla="*/ 45 w 534"/>
                  <a:gd name="T75" fmla="*/ 118 h 206"/>
                  <a:gd name="T76" fmla="*/ 80 w 534"/>
                  <a:gd name="T77" fmla="*/ 118 h 206"/>
                  <a:gd name="T78" fmla="*/ 88 w 534"/>
                  <a:gd name="T79" fmla="*/ 93 h 206"/>
                  <a:gd name="T80" fmla="*/ 222 w 534"/>
                  <a:gd name="T81" fmla="*/ 46 h 206"/>
                  <a:gd name="T82" fmla="*/ 311 w 534"/>
                  <a:gd name="T83" fmla="*/ 48 h 206"/>
                  <a:gd name="T84" fmla="*/ 187 w 534"/>
                  <a:gd name="T85" fmla="*/ 73 h 206"/>
                  <a:gd name="T86" fmla="*/ 347 w 534"/>
                  <a:gd name="T87" fmla="*/ 73 h 206"/>
                  <a:gd name="T88" fmla="*/ 187 w 534"/>
                  <a:gd name="T89" fmla="*/ 73 h 206"/>
                  <a:gd name="T90" fmla="*/ 228 w 534"/>
                  <a:gd name="T91" fmla="*/ 165 h 206"/>
                  <a:gd name="T92" fmla="*/ 306 w 534"/>
                  <a:gd name="T93" fmla="*/ 165 h 206"/>
                  <a:gd name="T94" fmla="*/ 213 w 534"/>
                  <a:gd name="T95" fmla="*/ 156 h 206"/>
                  <a:gd name="T96" fmla="*/ 349 w 534"/>
                  <a:gd name="T97" fmla="*/ 125 h 206"/>
                  <a:gd name="T98" fmla="*/ 184 w 534"/>
                  <a:gd name="T99" fmla="*/ 118 h 206"/>
                  <a:gd name="T100" fmla="*/ 349 w 534"/>
                  <a:gd name="T101" fmla="*/ 118 h 206"/>
                  <a:gd name="T102" fmla="*/ 356 w 534"/>
                  <a:gd name="T103" fmla="*/ 93 h 206"/>
                  <a:gd name="T104" fmla="*/ 483 w 534"/>
                  <a:gd name="T105" fmla="*/ 128 h 206"/>
                  <a:gd name="T106" fmla="*/ 458 w 534"/>
                  <a:gd name="T107" fmla="*/ 125 h 206"/>
                  <a:gd name="T108" fmla="*/ 489 w 534"/>
                  <a:gd name="T109" fmla="*/ 82 h 206"/>
                  <a:gd name="T110" fmla="*/ 453 w 534"/>
                  <a:gd name="T111" fmla="*/ 82 h 206"/>
                  <a:gd name="T112" fmla="*/ 482 w 534"/>
                  <a:gd name="T113" fmla="*/ 54 h 206"/>
                  <a:gd name="T114" fmla="*/ 519 w 534"/>
                  <a:gd name="T115" fmla="*/ 4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4" h="206">
                    <a:moveTo>
                      <a:pt x="519" y="38"/>
                    </a:moveTo>
                    <a:cubicBezTo>
                      <a:pt x="514" y="38"/>
                      <a:pt x="484" y="40"/>
                      <a:pt x="472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57" y="39"/>
                      <a:pt x="423" y="38"/>
                      <a:pt x="423" y="38"/>
                    </a:cubicBezTo>
                    <a:cubicBezTo>
                      <a:pt x="415" y="38"/>
                      <a:pt x="408" y="44"/>
                      <a:pt x="408" y="52"/>
                    </a:cubicBezTo>
                    <a:cubicBezTo>
                      <a:pt x="408" y="60"/>
                      <a:pt x="415" y="66"/>
                      <a:pt x="423" y="66"/>
                    </a:cubicBezTo>
                    <a:cubicBezTo>
                      <a:pt x="423" y="66"/>
                      <a:pt x="450" y="65"/>
                      <a:pt x="465" y="60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49" y="75"/>
                      <a:pt x="449" y="75"/>
                      <a:pt x="449" y="75"/>
                    </a:cubicBezTo>
                    <a:cubicBezTo>
                      <a:pt x="447" y="75"/>
                      <a:pt x="446" y="77"/>
                      <a:pt x="446" y="79"/>
                    </a:cubicBezTo>
                    <a:cubicBezTo>
                      <a:pt x="446" y="86"/>
                      <a:pt x="446" y="86"/>
                      <a:pt x="44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64"/>
                      <a:pt x="340" y="48"/>
                      <a:pt x="321" y="48"/>
                    </a:cubicBezTo>
                    <a:cubicBezTo>
                      <a:pt x="319" y="48"/>
                      <a:pt x="319" y="48"/>
                      <a:pt x="319" y="48"/>
                    </a:cubicBezTo>
                    <a:cubicBezTo>
                      <a:pt x="319" y="47"/>
                      <a:pt x="319" y="47"/>
                      <a:pt x="319" y="47"/>
                    </a:cubicBezTo>
                    <a:cubicBezTo>
                      <a:pt x="316" y="20"/>
                      <a:pt x="294" y="0"/>
                      <a:pt x="267" y="0"/>
                    </a:cubicBezTo>
                    <a:cubicBezTo>
                      <a:pt x="240" y="0"/>
                      <a:pt x="218" y="20"/>
                      <a:pt x="215" y="47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213" y="48"/>
                      <a:pt x="213" y="48"/>
                      <a:pt x="213" y="48"/>
                    </a:cubicBezTo>
                    <a:cubicBezTo>
                      <a:pt x="193" y="48"/>
                      <a:pt x="177" y="64"/>
                      <a:pt x="177" y="84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7"/>
                      <a:pt x="86" y="75"/>
                      <a:pt x="84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84" y="65"/>
                      <a:pt x="111" y="66"/>
                      <a:pt x="111" y="66"/>
                    </a:cubicBezTo>
                    <a:cubicBezTo>
                      <a:pt x="119" y="66"/>
                      <a:pt x="125" y="60"/>
                      <a:pt x="125" y="52"/>
                    </a:cubicBezTo>
                    <a:cubicBezTo>
                      <a:pt x="125" y="44"/>
                      <a:pt x="119" y="38"/>
                      <a:pt x="111" y="38"/>
                    </a:cubicBezTo>
                    <a:cubicBezTo>
                      <a:pt x="111" y="38"/>
                      <a:pt x="76" y="39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49" y="39"/>
                      <a:pt x="15" y="38"/>
                      <a:pt x="14" y="38"/>
                    </a:cubicBezTo>
                    <a:cubicBezTo>
                      <a:pt x="6" y="38"/>
                      <a:pt x="0" y="44"/>
                      <a:pt x="0" y="52"/>
                    </a:cubicBezTo>
                    <a:cubicBezTo>
                      <a:pt x="0" y="60"/>
                      <a:pt x="6" y="66"/>
                      <a:pt x="14" y="66"/>
                    </a:cubicBezTo>
                    <a:cubicBezTo>
                      <a:pt x="14" y="66"/>
                      <a:pt x="41" y="65"/>
                      <a:pt x="57" y="60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9" y="75"/>
                      <a:pt x="37" y="77"/>
                      <a:pt x="37" y="7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7" y="124"/>
                      <a:pt x="39" y="125"/>
                      <a:pt x="41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5" y="135"/>
                      <a:pt x="53" y="142"/>
                      <a:pt x="63" y="142"/>
                    </a:cubicBezTo>
                    <a:cubicBezTo>
                      <a:pt x="72" y="142"/>
                      <a:pt x="81" y="135"/>
                      <a:pt x="82" y="127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6" y="125"/>
                      <a:pt x="88" y="124"/>
                      <a:pt x="88" y="122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39"/>
                      <a:pt x="183" y="151"/>
                      <a:pt x="194" y="157"/>
                    </a:cubicBezTo>
                    <a:cubicBezTo>
                      <a:pt x="213" y="163"/>
                      <a:pt x="213" y="163"/>
                      <a:pt x="213" y="163"/>
                    </a:cubicBezTo>
                    <a:cubicBezTo>
                      <a:pt x="220" y="163"/>
                      <a:pt x="220" y="163"/>
                      <a:pt x="220" y="163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3" y="188"/>
                      <a:pt x="243" y="206"/>
                      <a:pt x="267" y="206"/>
                    </a:cubicBezTo>
                    <a:cubicBezTo>
                      <a:pt x="291" y="206"/>
                      <a:pt x="310" y="188"/>
                      <a:pt x="313" y="165"/>
                    </a:cubicBezTo>
                    <a:cubicBezTo>
                      <a:pt x="313" y="163"/>
                      <a:pt x="313" y="163"/>
                      <a:pt x="313" y="163"/>
                    </a:cubicBezTo>
                    <a:cubicBezTo>
                      <a:pt x="320" y="163"/>
                      <a:pt x="320" y="163"/>
                      <a:pt x="320" y="163"/>
                    </a:cubicBezTo>
                    <a:cubicBezTo>
                      <a:pt x="340" y="157"/>
                      <a:pt x="340" y="157"/>
                      <a:pt x="340" y="157"/>
                    </a:cubicBezTo>
                    <a:cubicBezTo>
                      <a:pt x="350" y="151"/>
                      <a:pt x="356" y="139"/>
                      <a:pt x="356" y="127"/>
                    </a:cubicBezTo>
                    <a:cubicBezTo>
                      <a:pt x="356" y="115"/>
                      <a:pt x="356" y="115"/>
                      <a:pt x="356" y="115"/>
                    </a:cubicBezTo>
                    <a:cubicBezTo>
                      <a:pt x="446" y="115"/>
                      <a:pt x="446" y="115"/>
                      <a:pt x="446" y="115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46" y="124"/>
                      <a:pt x="447" y="125"/>
                      <a:pt x="449" y="125"/>
                    </a:cubicBezTo>
                    <a:cubicBezTo>
                      <a:pt x="451" y="125"/>
                      <a:pt x="451" y="125"/>
                      <a:pt x="451" y="125"/>
                    </a:cubicBezTo>
                    <a:cubicBezTo>
                      <a:pt x="452" y="127"/>
                      <a:pt x="452" y="127"/>
                      <a:pt x="452" y="127"/>
                    </a:cubicBezTo>
                    <a:cubicBezTo>
                      <a:pt x="453" y="135"/>
                      <a:pt x="461" y="142"/>
                      <a:pt x="471" y="142"/>
                    </a:cubicBezTo>
                    <a:cubicBezTo>
                      <a:pt x="481" y="142"/>
                      <a:pt x="489" y="135"/>
                      <a:pt x="490" y="127"/>
                    </a:cubicBezTo>
                    <a:cubicBezTo>
                      <a:pt x="491" y="125"/>
                      <a:pt x="491" y="125"/>
                      <a:pt x="491" y="125"/>
                    </a:cubicBezTo>
                    <a:cubicBezTo>
                      <a:pt x="492" y="125"/>
                      <a:pt x="492" y="125"/>
                      <a:pt x="492" y="125"/>
                    </a:cubicBezTo>
                    <a:cubicBezTo>
                      <a:pt x="494" y="125"/>
                      <a:pt x="496" y="124"/>
                      <a:pt x="496" y="122"/>
                    </a:cubicBezTo>
                    <a:cubicBezTo>
                      <a:pt x="496" y="79"/>
                      <a:pt x="496" y="79"/>
                      <a:pt x="496" y="79"/>
                    </a:cubicBezTo>
                    <a:cubicBezTo>
                      <a:pt x="496" y="77"/>
                      <a:pt x="494" y="75"/>
                      <a:pt x="492" y="75"/>
                    </a:cubicBezTo>
                    <a:cubicBezTo>
                      <a:pt x="475" y="75"/>
                      <a:pt x="475" y="75"/>
                      <a:pt x="475" y="75"/>
                    </a:cubicBezTo>
                    <a:cubicBezTo>
                      <a:pt x="475" y="59"/>
                      <a:pt x="475" y="59"/>
                      <a:pt x="475" y="59"/>
                    </a:cubicBezTo>
                    <a:cubicBezTo>
                      <a:pt x="477" y="60"/>
                      <a:pt x="477" y="60"/>
                      <a:pt x="477" y="60"/>
                    </a:cubicBezTo>
                    <a:cubicBezTo>
                      <a:pt x="492" y="65"/>
                      <a:pt x="519" y="66"/>
                      <a:pt x="519" y="66"/>
                    </a:cubicBezTo>
                    <a:cubicBezTo>
                      <a:pt x="527" y="66"/>
                      <a:pt x="534" y="60"/>
                      <a:pt x="534" y="52"/>
                    </a:cubicBezTo>
                    <a:cubicBezTo>
                      <a:pt x="534" y="44"/>
                      <a:pt x="527" y="38"/>
                      <a:pt x="519" y="38"/>
                    </a:cubicBezTo>
                    <a:close/>
                    <a:moveTo>
                      <a:pt x="460" y="54"/>
                    </a:moveTo>
                    <a:cubicBezTo>
                      <a:pt x="448" y="57"/>
                      <a:pt x="428" y="59"/>
                      <a:pt x="423" y="59"/>
                    </a:cubicBezTo>
                    <a:cubicBezTo>
                      <a:pt x="419" y="59"/>
                      <a:pt x="416" y="56"/>
                      <a:pt x="416" y="52"/>
                    </a:cubicBezTo>
                    <a:cubicBezTo>
                      <a:pt x="416" y="48"/>
                      <a:pt x="419" y="45"/>
                      <a:pt x="423" y="45"/>
                    </a:cubicBezTo>
                    <a:cubicBezTo>
                      <a:pt x="428" y="45"/>
                      <a:pt x="448" y="47"/>
                      <a:pt x="460" y="50"/>
                    </a:cubicBezTo>
                    <a:cubicBezTo>
                      <a:pt x="467" y="52"/>
                      <a:pt x="467" y="52"/>
                      <a:pt x="467" y="52"/>
                    </a:cubicBezTo>
                    <a:lnTo>
                      <a:pt x="460" y="54"/>
                    </a:lnTo>
                    <a:close/>
                    <a:moveTo>
                      <a:pt x="74" y="50"/>
                    </a:moveTo>
                    <a:cubicBezTo>
                      <a:pt x="85" y="47"/>
                      <a:pt x="106" y="45"/>
                      <a:pt x="111" y="45"/>
                    </a:cubicBezTo>
                    <a:cubicBezTo>
                      <a:pt x="115" y="45"/>
                      <a:pt x="118" y="48"/>
                      <a:pt x="118" y="52"/>
                    </a:cubicBezTo>
                    <a:cubicBezTo>
                      <a:pt x="118" y="56"/>
                      <a:pt x="115" y="59"/>
                      <a:pt x="111" y="59"/>
                    </a:cubicBezTo>
                    <a:cubicBezTo>
                      <a:pt x="106" y="59"/>
                      <a:pt x="85" y="57"/>
                      <a:pt x="74" y="54"/>
                    </a:cubicBezTo>
                    <a:cubicBezTo>
                      <a:pt x="67" y="52"/>
                      <a:pt x="67" y="52"/>
                      <a:pt x="67" y="52"/>
                    </a:cubicBezTo>
                    <a:lnTo>
                      <a:pt x="74" y="50"/>
                    </a:lnTo>
                    <a:close/>
                    <a:moveTo>
                      <a:pt x="52" y="54"/>
                    </a:moveTo>
                    <a:cubicBezTo>
                      <a:pt x="40" y="57"/>
                      <a:pt x="19" y="59"/>
                      <a:pt x="14" y="59"/>
                    </a:cubicBezTo>
                    <a:cubicBezTo>
                      <a:pt x="10" y="59"/>
                      <a:pt x="7" y="56"/>
                      <a:pt x="7" y="52"/>
                    </a:cubicBezTo>
                    <a:cubicBezTo>
                      <a:pt x="7" y="48"/>
                      <a:pt x="10" y="45"/>
                      <a:pt x="14" y="45"/>
                    </a:cubicBezTo>
                    <a:cubicBezTo>
                      <a:pt x="19" y="45"/>
                      <a:pt x="40" y="47"/>
                      <a:pt x="52" y="50"/>
                    </a:cubicBezTo>
                    <a:cubicBezTo>
                      <a:pt x="58" y="52"/>
                      <a:pt x="58" y="52"/>
                      <a:pt x="58" y="52"/>
                    </a:cubicBezTo>
                    <a:lnTo>
                      <a:pt x="52" y="54"/>
                    </a:lnTo>
                    <a:close/>
                    <a:moveTo>
                      <a:pt x="74" y="128"/>
                    </a:moveTo>
                    <a:cubicBezTo>
                      <a:pt x="72" y="132"/>
                      <a:pt x="68" y="134"/>
                      <a:pt x="63" y="134"/>
                    </a:cubicBezTo>
                    <a:cubicBezTo>
                      <a:pt x="58" y="134"/>
                      <a:pt x="53" y="132"/>
                      <a:pt x="51" y="12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75" y="125"/>
                      <a:pt x="75" y="125"/>
                      <a:pt x="75" y="125"/>
                    </a:cubicBezTo>
                    <a:lnTo>
                      <a:pt x="74" y="128"/>
                    </a:lnTo>
                    <a:close/>
                    <a:moveTo>
                      <a:pt x="80" y="118"/>
                    </a:move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80" y="82"/>
                      <a:pt x="80" y="82"/>
                      <a:pt x="80" y="82"/>
                    </a:cubicBezTo>
                    <a:lnTo>
                      <a:pt x="80" y="118"/>
                    </a:lnTo>
                    <a:close/>
                    <a:moveTo>
                      <a:pt x="177" y="107"/>
                    </a:moveTo>
                    <a:cubicBezTo>
                      <a:pt x="88" y="107"/>
                      <a:pt x="88" y="107"/>
                      <a:pt x="88" y="107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77" y="93"/>
                      <a:pt x="177" y="93"/>
                      <a:pt x="177" y="93"/>
                    </a:cubicBezTo>
                    <a:lnTo>
                      <a:pt x="177" y="107"/>
                    </a:lnTo>
                    <a:close/>
                    <a:moveTo>
                      <a:pt x="222" y="46"/>
                    </a:moveTo>
                    <a:cubicBezTo>
                      <a:pt x="225" y="24"/>
                      <a:pt x="244" y="7"/>
                      <a:pt x="267" y="7"/>
                    </a:cubicBezTo>
                    <a:cubicBezTo>
                      <a:pt x="289" y="7"/>
                      <a:pt x="308" y="24"/>
                      <a:pt x="311" y="46"/>
                    </a:cubicBezTo>
                    <a:cubicBezTo>
                      <a:pt x="311" y="48"/>
                      <a:pt x="311" y="48"/>
                      <a:pt x="311" y="48"/>
                    </a:cubicBezTo>
                    <a:cubicBezTo>
                      <a:pt x="222" y="48"/>
                      <a:pt x="222" y="48"/>
                      <a:pt x="222" y="48"/>
                    </a:cubicBezTo>
                    <a:lnTo>
                      <a:pt x="222" y="46"/>
                    </a:lnTo>
                    <a:close/>
                    <a:moveTo>
                      <a:pt x="187" y="73"/>
                    </a:moveTo>
                    <a:cubicBezTo>
                      <a:pt x="191" y="62"/>
                      <a:pt x="202" y="56"/>
                      <a:pt x="213" y="5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32" y="56"/>
                      <a:pt x="342" y="62"/>
                      <a:pt x="347" y="73"/>
                    </a:cubicBezTo>
                    <a:cubicBezTo>
                      <a:pt x="348" y="75"/>
                      <a:pt x="348" y="75"/>
                      <a:pt x="348" y="75"/>
                    </a:cubicBezTo>
                    <a:cubicBezTo>
                      <a:pt x="186" y="75"/>
                      <a:pt x="186" y="75"/>
                      <a:pt x="186" y="75"/>
                    </a:cubicBezTo>
                    <a:lnTo>
                      <a:pt x="187" y="73"/>
                    </a:lnTo>
                    <a:close/>
                    <a:moveTo>
                      <a:pt x="306" y="165"/>
                    </a:moveTo>
                    <a:cubicBezTo>
                      <a:pt x="303" y="184"/>
                      <a:pt x="286" y="199"/>
                      <a:pt x="267" y="199"/>
                    </a:cubicBezTo>
                    <a:cubicBezTo>
                      <a:pt x="247" y="199"/>
                      <a:pt x="231" y="184"/>
                      <a:pt x="228" y="165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306" y="163"/>
                      <a:pt x="306" y="163"/>
                      <a:pt x="306" y="163"/>
                    </a:cubicBezTo>
                    <a:lnTo>
                      <a:pt x="306" y="165"/>
                    </a:lnTo>
                    <a:close/>
                    <a:moveTo>
                      <a:pt x="349" y="127"/>
                    </a:moveTo>
                    <a:cubicBezTo>
                      <a:pt x="349" y="143"/>
                      <a:pt x="336" y="156"/>
                      <a:pt x="321" y="156"/>
                    </a:cubicBezTo>
                    <a:cubicBezTo>
                      <a:pt x="213" y="156"/>
                      <a:pt x="213" y="156"/>
                      <a:pt x="213" y="156"/>
                    </a:cubicBezTo>
                    <a:cubicBezTo>
                      <a:pt x="197" y="156"/>
                      <a:pt x="184" y="143"/>
                      <a:pt x="184" y="127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349" y="125"/>
                      <a:pt x="349" y="125"/>
                      <a:pt x="349" y="125"/>
                    </a:cubicBezTo>
                    <a:lnTo>
                      <a:pt x="349" y="127"/>
                    </a:lnTo>
                    <a:close/>
                    <a:moveTo>
                      <a:pt x="349" y="118"/>
                    </a:move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349" y="82"/>
                      <a:pt x="349" y="82"/>
                      <a:pt x="349" y="82"/>
                    </a:cubicBezTo>
                    <a:lnTo>
                      <a:pt x="349" y="118"/>
                    </a:lnTo>
                    <a:close/>
                    <a:moveTo>
                      <a:pt x="446" y="107"/>
                    </a:moveTo>
                    <a:cubicBezTo>
                      <a:pt x="356" y="107"/>
                      <a:pt x="356" y="107"/>
                      <a:pt x="356" y="107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446" y="93"/>
                      <a:pt x="446" y="93"/>
                      <a:pt x="446" y="93"/>
                    </a:cubicBezTo>
                    <a:lnTo>
                      <a:pt x="446" y="107"/>
                    </a:lnTo>
                    <a:close/>
                    <a:moveTo>
                      <a:pt x="483" y="128"/>
                    </a:moveTo>
                    <a:cubicBezTo>
                      <a:pt x="481" y="132"/>
                      <a:pt x="476" y="134"/>
                      <a:pt x="471" y="134"/>
                    </a:cubicBezTo>
                    <a:cubicBezTo>
                      <a:pt x="466" y="134"/>
                      <a:pt x="461" y="132"/>
                      <a:pt x="459" y="128"/>
                    </a:cubicBezTo>
                    <a:cubicBezTo>
                      <a:pt x="458" y="125"/>
                      <a:pt x="458" y="125"/>
                      <a:pt x="458" y="125"/>
                    </a:cubicBezTo>
                    <a:cubicBezTo>
                      <a:pt x="484" y="125"/>
                      <a:pt x="484" y="125"/>
                      <a:pt x="484" y="125"/>
                    </a:cubicBezTo>
                    <a:lnTo>
                      <a:pt x="483" y="128"/>
                    </a:lnTo>
                    <a:close/>
                    <a:moveTo>
                      <a:pt x="489" y="82"/>
                    </a:moveTo>
                    <a:cubicBezTo>
                      <a:pt x="489" y="118"/>
                      <a:pt x="489" y="118"/>
                      <a:pt x="489" y="118"/>
                    </a:cubicBezTo>
                    <a:cubicBezTo>
                      <a:pt x="453" y="118"/>
                      <a:pt x="453" y="118"/>
                      <a:pt x="453" y="118"/>
                    </a:cubicBezTo>
                    <a:cubicBezTo>
                      <a:pt x="453" y="82"/>
                      <a:pt x="453" y="82"/>
                      <a:pt x="453" y="82"/>
                    </a:cubicBezTo>
                    <a:lnTo>
                      <a:pt x="489" y="82"/>
                    </a:lnTo>
                    <a:close/>
                    <a:moveTo>
                      <a:pt x="519" y="59"/>
                    </a:moveTo>
                    <a:cubicBezTo>
                      <a:pt x="514" y="59"/>
                      <a:pt x="494" y="57"/>
                      <a:pt x="482" y="54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82" y="50"/>
                      <a:pt x="482" y="50"/>
                      <a:pt x="482" y="50"/>
                    </a:cubicBezTo>
                    <a:cubicBezTo>
                      <a:pt x="494" y="47"/>
                      <a:pt x="514" y="45"/>
                      <a:pt x="519" y="45"/>
                    </a:cubicBezTo>
                    <a:cubicBezTo>
                      <a:pt x="523" y="45"/>
                      <a:pt x="526" y="48"/>
                      <a:pt x="526" y="52"/>
                    </a:cubicBezTo>
                    <a:cubicBezTo>
                      <a:pt x="526" y="56"/>
                      <a:pt x="523" y="59"/>
                      <a:pt x="51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9364544" y="1464539"/>
              <a:ext cx="2603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algn="l"/>
              <a:r>
                <a:rPr lang="ru-RU" sz="8000" dirty="0" smtClean="0">
                  <a:solidFill>
                    <a:schemeClr val="tx1"/>
                  </a:solidFill>
                </a:rPr>
                <a:t>30 </a:t>
              </a:r>
              <a:endParaRPr lang="ru-RU" sz="80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666371" y="1725080"/>
              <a:ext cx="1562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0" cap="all">
                  <a:solidFill>
                    <a:srgbClr val="F75931"/>
                  </a:solidFill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КГ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663638" y="2580763"/>
              <a:ext cx="331064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b="0" cap="none" dirty="0">
                  <a:solidFill>
                    <a:schemeClr val="tx1"/>
                  </a:solidFill>
                  <a:latin typeface="+mj-lt"/>
                </a:rPr>
                <a:t>Учет отраслевым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центром;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cap="none" dirty="0">
                  <a:solidFill>
                    <a:schemeClr val="tx1"/>
                  </a:solidFill>
                  <a:latin typeface="+mj-lt"/>
                </a:rPr>
                <a:t>Добровольная</a:t>
              </a:r>
              <a:r>
                <a:rPr lang="ru-RU" sz="1500" b="0" cap="none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сертификация;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cap="none" dirty="0">
                  <a:solidFill>
                    <a:schemeClr val="tx1"/>
                  </a:solidFill>
                  <a:latin typeface="+mj-lt"/>
                </a:rPr>
                <a:t>Начальное обучение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пилотов.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663637" y="1725080"/>
              <a:ext cx="156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0" cap="all">
                  <a:solidFill>
                    <a:srgbClr val="F75931"/>
                  </a:solidFill>
                </a:defRPr>
              </a:lvl1pPr>
            </a:lstStyle>
            <a:p>
              <a:r>
                <a:rPr lang="ru-RU" sz="1800" dirty="0" smtClean="0">
                  <a:solidFill>
                    <a:schemeClr val="tx1"/>
                  </a:solidFill>
                </a:rPr>
                <a:t>до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436509" y="3857106"/>
            <a:ext cx="4344367" cy="2824384"/>
            <a:chOff x="6882403" y="3857105"/>
            <a:chExt cx="5346913" cy="2824384"/>
          </a:xfrm>
        </p:grpSpPr>
        <p:grpSp>
          <p:nvGrpSpPr>
            <p:cNvPr id="101" name="Group 44"/>
            <p:cNvGrpSpPr>
              <a:grpSpLocks noChangeAspect="1"/>
            </p:cNvGrpSpPr>
            <p:nvPr/>
          </p:nvGrpSpPr>
          <p:grpSpPr bwMode="auto">
            <a:xfrm>
              <a:off x="6882403" y="4096405"/>
              <a:ext cx="1653039" cy="1792771"/>
              <a:chOff x="227" y="664"/>
              <a:chExt cx="1183" cy="1283"/>
            </a:xfrm>
            <a:solidFill>
              <a:schemeClr val="tx1"/>
            </a:solidFill>
          </p:grpSpPr>
          <p:sp>
            <p:nvSpPr>
              <p:cNvPr id="106" name="Freeform 45"/>
              <p:cNvSpPr>
                <a:spLocks noEditPoints="1"/>
              </p:cNvSpPr>
              <p:nvPr/>
            </p:nvSpPr>
            <p:spPr bwMode="auto">
              <a:xfrm>
                <a:off x="670" y="1541"/>
                <a:ext cx="285" cy="284"/>
              </a:xfrm>
              <a:custGeom>
                <a:avLst/>
                <a:gdLst>
                  <a:gd name="T0" fmla="*/ 0 w 140"/>
                  <a:gd name="T1" fmla="*/ 70 h 140"/>
                  <a:gd name="T2" fmla="*/ 70 w 140"/>
                  <a:gd name="T3" fmla="*/ 140 h 140"/>
                  <a:gd name="T4" fmla="*/ 140 w 140"/>
                  <a:gd name="T5" fmla="*/ 70 h 140"/>
                  <a:gd name="T6" fmla="*/ 70 w 140"/>
                  <a:gd name="T7" fmla="*/ 0 h 140"/>
                  <a:gd name="T8" fmla="*/ 0 w 140"/>
                  <a:gd name="T9" fmla="*/ 70 h 140"/>
                  <a:gd name="T10" fmla="*/ 132 w 140"/>
                  <a:gd name="T11" fmla="*/ 70 h 140"/>
                  <a:gd name="T12" fmla="*/ 70 w 140"/>
                  <a:gd name="T13" fmla="*/ 132 h 140"/>
                  <a:gd name="T14" fmla="*/ 8 w 140"/>
                  <a:gd name="T15" fmla="*/ 70 h 140"/>
                  <a:gd name="T16" fmla="*/ 70 w 140"/>
                  <a:gd name="T17" fmla="*/ 8 h 140"/>
                  <a:gd name="T18" fmla="*/ 132 w 140"/>
                  <a:gd name="T19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40">
                    <a:moveTo>
                      <a:pt x="0" y="70"/>
                    </a:moveTo>
                    <a:cubicBezTo>
                      <a:pt x="0" y="109"/>
                      <a:pt x="31" y="140"/>
                      <a:pt x="70" y="140"/>
                    </a:cubicBezTo>
                    <a:cubicBezTo>
                      <a:pt x="109" y="140"/>
                      <a:pt x="140" y="109"/>
                      <a:pt x="140" y="70"/>
                    </a:cubicBezTo>
                    <a:cubicBezTo>
                      <a:pt x="140" y="31"/>
                      <a:pt x="109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lose/>
                    <a:moveTo>
                      <a:pt x="132" y="70"/>
                    </a:moveTo>
                    <a:cubicBezTo>
                      <a:pt x="132" y="104"/>
                      <a:pt x="104" y="132"/>
                      <a:pt x="70" y="132"/>
                    </a:cubicBezTo>
                    <a:cubicBezTo>
                      <a:pt x="36" y="132"/>
                      <a:pt x="8" y="104"/>
                      <a:pt x="8" y="70"/>
                    </a:cubicBezTo>
                    <a:cubicBezTo>
                      <a:pt x="8" y="36"/>
                      <a:pt x="36" y="8"/>
                      <a:pt x="70" y="8"/>
                    </a:cubicBezTo>
                    <a:cubicBezTo>
                      <a:pt x="104" y="8"/>
                      <a:pt x="132" y="36"/>
                      <a:pt x="13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7" name="Freeform 46"/>
              <p:cNvSpPr>
                <a:spLocks noEditPoints="1"/>
              </p:cNvSpPr>
              <p:nvPr/>
            </p:nvSpPr>
            <p:spPr bwMode="auto">
              <a:xfrm>
                <a:off x="621" y="1492"/>
                <a:ext cx="382" cy="382"/>
              </a:xfrm>
              <a:custGeom>
                <a:avLst/>
                <a:gdLst>
                  <a:gd name="T0" fmla="*/ 0 w 188"/>
                  <a:gd name="T1" fmla="*/ 94 h 188"/>
                  <a:gd name="T2" fmla="*/ 94 w 188"/>
                  <a:gd name="T3" fmla="*/ 188 h 188"/>
                  <a:gd name="T4" fmla="*/ 188 w 188"/>
                  <a:gd name="T5" fmla="*/ 94 h 188"/>
                  <a:gd name="T6" fmla="*/ 94 w 188"/>
                  <a:gd name="T7" fmla="*/ 0 h 188"/>
                  <a:gd name="T8" fmla="*/ 0 w 188"/>
                  <a:gd name="T9" fmla="*/ 94 h 188"/>
                  <a:gd name="T10" fmla="*/ 180 w 188"/>
                  <a:gd name="T11" fmla="*/ 94 h 188"/>
                  <a:gd name="T12" fmla="*/ 94 w 188"/>
                  <a:gd name="T13" fmla="*/ 180 h 188"/>
                  <a:gd name="T14" fmla="*/ 8 w 188"/>
                  <a:gd name="T15" fmla="*/ 94 h 188"/>
                  <a:gd name="T16" fmla="*/ 94 w 188"/>
                  <a:gd name="T17" fmla="*/ 8 h 188"/>
                  <a:gd name="T18" fmla="*/ 180 w 188"/>
                  <a:gd name="T1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88">
                    <a:moveTo>
                      <a:pt x="0" y="94"/>
                    </a:move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ubicBezTo>
                      <a:pt x="42" y="0"/>
                      <a:pt x="0" y="42"/>
                      <a:pt x="0" y="94"/>
                    </a:cubicBezTo>
                    <a:close/>
                    <a:moveTo>
                      <a:pt x="180" y="94"/>
                    </a:moveTo>
                    <a:cubicBezTo>
                      <a:pt x="180" y="141"/>
                      <a:pt x="141" y="180"/>
                      <a:pt x="94" y="180"/>
                    </a:cubicBezTo>
                    <a:cubicBezTo>
                      <a:pt x="47" y="180"/>
                      <a:pt x="8" y="141"/>
                      <a:pt x="8" y="94"/>
                    </a:cubicBezTo>
                    <a:cubicBezTo>
                      <a:pt x="8" y="47"/>
                      <a:pt x="47" y="8"/>
                      <a:pt x="94" y="8"/>
                    </a:cubicBezTo>
                    <a:cubicBezTo>
                      <a:pt x="141" y="8"/>
                      <a:pt x="180" y="47"/>
                      <a:pt x="180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8" name="Freeform 47"/>
              <p:cNvSpPr>
                <a:spLocks/>
              </p:cNvSpPr>
              <p:nvPr/>
            </p:nvSpPr>
            <p:spPr bwMode="auto">
              <a:xfrm rot="1800000">
                <a:off x="810" y="1590"/>
                <a:ext cx="41" cy="113"/>
              </a:xfrm>
              <a:custGeom>
                <a:avLst/>
                <a:gdLst>
                  <a:gd name="T0" fmla="*/ 6 w 20"/>
                  <a:gd name="T1" fmla="*/ 4 h 56"/>
                  <a:gd name="T2" fmla="*/ 6 w 20"/>
                  <a:gd name="T3" fmla="*/ 37 h 56"/>
                  <a:gd name="T4" fmla="*/ 5 w 20"/>
                  <a:gd name="T5" fmla="*/ 37 h 56"/>
                  <a:gd name="T6" fmla="*/ 0 w 20"/>
                  <a:gd name="T7" fmla="*/ 46 h 56"/>
                  <a:gd name="T8" fmla="*/ 10 w 20"/>
                  <a:gd name="T9" fmla="*/ 56 h 56"/>
                  <a:gd name="T10" fmla="*/ 20 w 20"/>
                  <a:gd name="T11" fmla="*/ 46 h 56"/>
                  <a:gd name="T12" fmla="*/ 15 w 20"/>
                  <a:gd name="T13" fmla="*/ 37 h 56"/>
                  <a:gd name="T14" fmla="*/ 14 w 20"/>
                  <a:gd name="T15" fmla="*/ 37 h 56"/>
                  <a:gd name="T16" fmla="*/ 14 w 20"/>
                  <a:gd name="T17" fmla="*/ 4 h 56"/>
                  <a:gd name="T18" fmla="*/ 10 w 20"/>
                  <a:gd name="T19" fmla="*/ 0 h 56"/>
                  <a:gd name="T20" fmla="*/ 6 w 20"/>
                  <a:gd name="T2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56">
                    <a:moveTo>
                      <a:pt x="6" y="4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9"/>
                      <a:pt x="0" y="42"/>
                      <a:pt x="0" y="46"/>
                    </a:cubicBezTo>
                    <a:cubicBezTo>
                      <a:pt x="0" y="52"/>
                      <a:pt x="4" y="56"/>
                      <a:pt x="10" y="56"/>
                    </a:cubicBezTo>
                    <a:cubicBezTo>
                      <a:pt x="16" y="56"/>
                      <a:pt x="20" y="52"/>
                      <a:pt x="20" y="46"/>
                    </a:cubicBezTo>
                    <a:cubicBezTo>
                      <a:pt x="20" y="42"/>
                      <a:pt x="18" y="39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3" y="0"/>
                      <a:pt x="10" y="0"/>
                    </a:cubicBezTo>
                    <a:cubicBezTo>
                      <a:pt x="7" y="0"/>
                      <a:pt x="6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9" name="Freeform 48"/>
              <p:cNvSpPr>
                <a:spLocks noEditPoints="1"/>
              </p:cNvSpPr>
              <p:nvPr/>
            </p:nvSpPr>
            <p:spPr bwMode="auto">
              <a:xfrm>
                <a:off x="487" y="1176"/>
                <a:ext cx="650" cy="771"/>
              </a:xfrm>
              <a:custGeom>
                <a:avLst/>
                <a:gdLst>
                  <a:gd name="T0" fmla="*/ 304 w 320"/>
                  <a:gd name="T1" fmla="*/ 0 h 380"/>
                  <a:gd name="T2" fmla="*/ 16 w 320"/>
                  <a:gd name="T3" fmla="*/ 0 h 380"/>
                  <a:gd name="T4" fmla="*/ 0 w 320"/>
                  <a:gd name="T5" fmla="*/ 16 h 380"/>
                  <a:gd name="T6" fmla="*/ 16 w 320"/>
                  <a:gd name="T7" fmla="*/ 32 h 380"/>
                  <a:gd name="T8" fmla="*/ 18 w 320"/>
                  <a:gd name="T9" fmla="*/ 32 h 380"/>
                  <a:gd name="T10" fmla="*/ 18 w 320"/>
                  <a:gd name="T11" fmla="*/ 34 h 380"/>
                  <a:gd name="T12" fmla="*/ 88 w 320"/>
                  <a:gd name="T13" fmla="*/ 104 h 380"/>
                  <a:gd name="T14" fmla="*/ 138 w 320"/>
                  <a:gd name="T15" fmla="*/ 104 h 380"/>
                  <a:gd name="T16" fmla="*/ 138 w 320"/>
                  <a:gd name="T17" fmla="*/ 122 h 380"/>
                  <a:gd name="T18" fmla="*/ 136 w 320"/>
                  <a:gd name="T19" fmla="*/ 122 h 380"/>
                  <a:gd name="T20" fmla="*/ 30 w 320"/>
                  <a:gd name="T21" fmla="*/ 250 h 380"/>
                  <a:gd name="T22" fmla="*/ 30 w 320"/>
                  <a:gd name="T23" fmla="*/ 358 h 380"/>
                  <a:gd name="T24" fmla="*/ 52 w 320"/>
                  <a:gd name="T25" fmla="*/ 380 h 380"/>
                  <a:gd name="T26" fmla="*/ 268 w 320"/>
                  <a:gd name="T27" fmla="*/ 380 h 380"/>
                  <a:gd name="T28" fmla="*/ 290 w 320"/>
                  <a:gd name="T29" fmla="*/ 358 h 380"/>
                  <a:gd name="T30" fmla="*/ 290 w 320"/>
                  <a:gd name="T31" fmla="*/ 250 h 380"/>
                  <a:gd name="T32" fmla="*/ 184 w 320"/>
                  <a:gd name="T33" fmla="*/ 122 h 380"/>
                  <a:gd name="T34" fmla="*/ 182 w 320"/>
                  <a:gd name="T35" fmla="*/ 122 h 380"/>
                  <a:gd name="T36" fmla="*/ 182 w 320"/>
                  <a:gd name="T37" fmla="*/ 104 h 380"/>
                  <a:gd name="T38" fmla="*/ 232 w 320"/>
                  <a:gd name="T39" fmla="*/ 104 h 380"/>
                  <a:gd name="T40" fmla="*/ 302 w 320"/>
                  <a:gd name="T41" fmla="*/ 34 h 380"/>
                  <a:gd name="T42" fmla="*/ 302 w 320"/>
                  <a:gd name="T43" fmla="*/ 32 h 380"/>
                  <a:gd name="T44" fmla="*/ 304 w 320"/>
                  <a:gd name="T45" fmla="*/ 32 h 380"/>
                  <a:gd name="T46" fmla="*/ 320 w 320"/>
                  <a:gd name="T47" fmla="*/ 16 h 380"/>
                  <a:gd name="T48" fmla="*/ 304 w 320"/>
                  <a:gd name="T49" fmla="*/ 0 h 380"/>
                  <a:gd name="T50" fmla="*/ 282 w 320"/>
                  <a:gd name="T51" fmla="*/ 250 h 380"/>
                  <a:gd name="T52" fmla="*/ 282 w 320"/>
                  <a:gd name="T53" fmla="*/ 358 h 380"/>
                  <a:gd name="T54" fmla="*/ 268 w 320"/>
                  <a:gd name="T55" fmla="*/ 372 h 380"/>
                  <a:gd name="T56" fmla="*/ 52 w 320"/>
                  <a:gd name="T57" fmla="*/ 372 h 380"/>
                  <a:gd name="T58" fmla="*/ 38 w 320"/>
                  <a:gd name="T59" fmla="*/ 358 h 380"/>
                  <a:gd name="T60" fmla="*/ 38 w 320"/>
                  <a:gd name="T61" fmla="*/ 250 h 380"/>
                  <a:gd name="T62" fmla="*/ 160 w 320"/>
                  <a:gd name="T63" fmla="*/ 128 h 380"/>
                  <a:gd name="T64" fmla="*/ 282 w 320"/>
                  <a:gd name="T65" fmla="*/ 250 h 380"/>
                  <a:gd name="T66" fmla="*/ 146 w 320"/>
                  <a:gd name="T67" fmla="*/ 120 h 380"/>
                  <a:gd name="T68" fmla="*/ 146 w 320"/>
                  <a:gd name="T69" fmla="*/ 104 h 380"/>
                  <a:gd name="T70" fmla="*/ 174 w 320"/>
                  <a:gd name="T71" fmla="*/ 104 h 380"/>
                  <a:gd name="T72" fmla="*/ 174 w 320"/>
                  <a:gd name="T73" fmla="*/ 120 h 380"/>
                  <a:gd name="T74" fmla="*/ 172 w 320"/>
                  <a:gd name="T75" fmla="*/ 120 h 380"/>
                  <a:gd name="T76" fmla="*/ 160 w 320"/>
                  <a:gd name="T77" fmla="*/ 120 h 380"/>
                  <a:gd name="T78" fmla="*/ 148 w 320"/>
                  <a:gd name="T79" fmla="*/ 120 h 380"/>
                  <a:gd name="T80" fmla="*/ 146 w 320"/>
                  <a:gd name="T81" fmla="*/ 120 h 380"/>
                  <a:gd name="T82" fmla="*/ 294 w 320"/>
                  <a:gd name="T83" fmla="*/ 34 h 380"/>
                  <a:gd name="T84" fmla="*/ 232 w 320"/>
                  <a:gd name="T85" fmla="*/ 96 h 380"/>
                  <a:gd name="T86" fmla="*/ 88 w 320"/>
                  <a:gd name="T87" fmla="*/ 96 h 380"/>
                  <a:gd name="T88" fmla="*/ 26 w 320"/>
                  <a:gd name="T89" fmla="*/ 34 h 380"/>
                  <a:gd name="T90" fmla="*/ 26 w 320"/>
                  <a:gd name="T91" fmla="*/ 32 h 380"/>
                  <a:gd name="T92" fmla="*/ 294 w 320"/>
                  <a:gd name="T93" fmla="*/ 32 h 380"/>
                  <a:gd name="T94" fmla="*/ 294 w 320"/>
                  <a:gd name="T95" fmla="*/ 34 h 380"/>
                  <a:gd name="T96" fmla="*/ 304 w 320"/>
                  <a:gd name="T97" fmla="*/ 24 h 380"/>
                  <a:gd name="T98" fmla="*/ 16 w 320"/>
                  <a:gd name="T99" fmla="*/ 24 h 380"/>
                  <a:gd name="T100" fmla="*/ 8 w 320"/>
                  <a:gd name="T101" fmla="*/ 16 h 380"/>
                  <a:gd name="T102" fmla="*/ 16 w 320"/>
                  <a:gd name="T103" fmla="*/ 8 h 380"/>
                  <a:gd name="T104" fmla="*/ 304 w 320"/>
                  <a:gd name="T105" fmla="*/ 8 h 380"/>
                  <a:gd name="T106" fmla="*/ 312 w 320"/>
                  <a:gd name="T107" fmla="*/ 16 h 380"/>
                  <a:gd name="T108" fmla="*/ 304 w 320"/>
                  <a:gd name="T109" fmla="*/ 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0" h="380">
                    <a:moveTo>
                      <a:pt x="3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73"/>
                      <a:pt x="49" y="104"/>
                      <a:pt x="88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74" y="133"/>
                      <a:pt x="30" y="187"/>
                      <a:pt x="30" y="250"/>
                    </a:cubicBezTo>
                    <a:cubicBezTo>
                      <a:pt x="30" y="358"/>
                      <a:pt x="30" y="358"/>
                      <a:pt x="30" y="358"/>
                    </a:cubicBezTo>
                    <a:cubicBezTo>
                      <a:pt x="30" y="370"/>
                      <a:pt x="40" y="380"/>
                      <a:pt x="52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80" y="380"/>
                      <a:pt x="290" y="370"/>
                      <a:pt x="290" y="358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0" y="187"/>
                      <a:pt x="246" y="133"/>
                      <a:pt x="184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04"/>
                      <a:pt x="182" y="104"/>
                      <a:pt x="182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71" y="104"/>
                      <a:pt x="302" y="73"/>
                      <a:pt x="302" y="34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4" y="32"/>
                      <a:pt x="304" y="32"/>
                      <a:pt x="304" y="32"/>
                    </a:cubicBezTo>
                    <a:cubicBezTo>
                      <a:pt x="313" y="32"/>
                      <a:pt x="320" y="25"/>
                      <a:pt x="320" y="16"/>
                    </a:cubicBezTo>
                    <a:cubicBezTo>
                      <a:pt x="320" y="7"/>
                      <a:pt x="313" y="0"/>
                      <a:pt x="304" y="0"/>
                    </a:cubicBezTo>
                    <a:close/>
                    <a:moveTo>
                      <a:pt x="282" y="250"/>
                    </a:moveTo>
                    <a:cubicBezTo>
                      <a:pt x="282" y="358"/>
                      <a:pt x="282" y="358"/>
                      <a:pt x="282" y="358"/>
                    </a:cubicBezTo>
                    <a:cubicBezTo>
                      <a:pt x="282" y="365"/>
                      <a:pt x="275" y="372"/>
                      <a:pt x="268" y="372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45" y="372"/>
                      <a:pt x="38" y="365"/>
                      <a:pt x="38" y="358"/>
                    </a:cubicBezTo>
                    <a:cubicBezTo>
                      <a:pt x="38" y="250"/>
                      <a:pt x="38" y="250"/>
                      <a:pt x="38" y="250"/>
                    </a:cubicBezTo>
                    <a:cubicBezTo>
                      <a:pt x="38" y="183"/>
                      <a:pt x="93" y="128"/>
                      <a:pt x="160" y="128"/>
                    </a:cubicBezTo>
                    <a:cubicBezTo>
                      <a:pt x="227" y="128"/>
                      <a:pt x="282" y="183"/>
                      <a:pt x="282" y="250"/>
                    </a:cubicBezTo>
                    <a:close/>
                    <a:moveTo>
                      <a:pt x="146" y="120"/>
                    </a:move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68" y="120"/>
                      <a:pt x="164" y="120"/>
                      <a:pt x="160" y="120"/>
                    </a:cubicBezTo>
                    <a:cubicBezTo>
                      <a:pt x="156" y="120"/>
                      <a:pt x="152" y="120"/>
                      <a:pt x="148" y="120"/>
                    </a:cubicBezTo>
                    <a:lnTo>
                      <a:pt x="146" y="120"/>
                    </a:lnTo>
                    <a:close/>
                    <a:moveTo>
                      <a:pt x="294" y="34"/>
                    </a:moveTo>
                    <a:cubicBezTo>
                      <a:pt x="294" y="68"/>
                      <a:pt x="266" y="96"/>
                      <a:pt x="232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54" y="96"/>
                      <a:pt x="26" y="68"/>
                      <a:pt x="26" y="3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94" y="32"/>
                      <a:pt x="294" y="32"/>
                      <a:pt x="294" y="32"/>
                    </a:cubicBezTo>
                    <a:lnTo>
                      <a:pt x="294" y="34"/>
                    </a:lnTo>
                    <a:close/>
                    <a:moveTo>
                      <a:pt x="304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2" y="24"/>
                      <a:pt x="8" y="20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8" y="8"/>
                      <a:pt x="312" y="12"/>
                      <a:pt x="312" y="16"/>
                    </a:cubicBezTo>
                    <a:cubicBezTo>
                      <a:pt x="312" y="20"/>
                      <a:pt x="308" y="24"/>
                      <a:pt x="30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10" name="Freeform 49"/>
              <p:cNvSpPr>
                <a:spLocks noEditPoints="1"/>
              </p:cNvSpPr>
              <p:nvPr/>
            </p:nvSpPr>
            <p:spPr bwMode="auto">
              <a:xfrm>
                <a:off x="227" y="664"/>
                <a:ext cx="1183" cy="455"/>
              </a:xfrm>
              <a:custGeom>
                <a:avLst/>
                <a:gdLst>
                  <a:gd name="T0" fmla="*/ 471 w 534"/>
                  <a:gd name="T1" fmla="*/ 47 h 206"/>
                  <a:gd name="T2" fmla="*/ 408 w 534"/>
                  <a:gd name="T3" fmla="*/ 52 h 206"/>
                  <a:gd name="T4" fmla="*/ 467 w 534"/>
                  <a:gd name="T5" fmla="*/ 59 h 206"/>
                  <a:gd name="T6" fmla="*/ 446 w 534"/>
                  <a:gd name="T7" fmla="*/ 79 h 206"/>
                  <a:gd name="T8" fmla="*/ 356 w 534"/>
                  <a:gd name="T9" fmla="*/ 84 h 206"/>
                  <a:gd name="T10" fmla="*/ 319 w 534"/>
                  <a:gd name="T11" fmla="*/ 47 h 206"/>
                  <a:gd name="T12" fmla="*/ 215 w 534"/>
                  <a:gd name="T13" fmla="*/ 48 h 206"/>
                  <a:gd name="T14" fmla="*/ 177 w 534"/>
                  <a:gd name="T15" fmla="*/ 86 h 206"/>
                  <a:gd name="T16" fmla="*/ 84 w 534"/>
                  <a:gd name="T17" fmla="*/ 75 h 206"/>
                  <a:gd name="T18" fmla="*/ 69 w 534"/>
                  <a:gd name="T19" fmla="*/ 60 h 206"/>
                  <a:gd name="T20" fmla="*/ 111 w 534"/>
                  <a:gd name="T21" fmla="*/ 38 h 206"/>
                  <a:gd name="T22" fmla="*/ 62 w 534"/>
                  <a:gd name="T23" fmla="*/ 47 h 206"/>
                  <a:gd name="T24" fmla="*/ 14 w 534"/>
                  <a:gd name="T25" fmla="*/ 66 h 206"/>
                  <a:gd name="T26" fmla="*/ 59 w 534"/>
                  <a:gd name="T27" fmla="*/ 75 h 206"/>
                  <a:gd name="T28" fmla="*/ 37 w 534"/>
                  <a:gd name="T29" fmla="*/ 122 h 206"/>
                  <a:gd name="T30" fmla="*/ 43 w 534"/>
                  <a:gd name="T31" fmla="*/ 127 h 206"/>
                  <a:gd name="T32" fmla="*/ 82 w 534"/>
                  <a:gd name="T33" fmla="*/ 125 h 206"/>
                  <a:gd name="T34" fmla="*/ 88 w 534"/>
                  <a:gd name="T35" fmla="*/ 115 h 206"/>
                  <a:gd name="T36" fmla="*/ 194 w 534"/>
                  <a:gd name="T37" fmla="*/ 157 h 206"/>
                  <a:gd name="T38" fmla="*/ 220 w 534"/>
                  <a:gd name="T39" fmla="*/ 165 h 206"/>
                  <a:gd name="T40" fmla="*/ 313 w 534"/>
                  <a:gd name="T41" fmla="*/ 163 h 206"/>
                  <a:gd name="T42" fmla="*/ 356 w 534"/>
                  <a:gd name="T43" fmla="*/ 127 h 206"/>
                  <a:gd name="T44" fmla="*/ 446 w 534"/>
                  <a:gd name="T45" fmla="*/ 122 h 206"/>
                  <a:gd name="T46" fmla="*/ 452 w 534"/>
                  <a:gd name="T47" fmla="*/ 127 h 206"/>
                  <a:gd name="T48" fmla="*/ 491 w 534"/>
                  <a:gd name="T49" fmla="*/ 125 h 206"/>
                  <a:gd name="T50" fmla="*/ 496 w 534"/>
                  <a:gd name="T51" fmla="*/ 79 h 206"/>
                  <a:gd name="T52" fmla="*/ 475 w 534"/>
                  <a:gd name="T53" fmla="*/ 59 h 206"/>
                  <a:gd name="T54" fmla="*/ 534 w 534"/>
                  <a:gd name="T55" fmla="*/ 52 h 206"/>
                  <a:gd name="T56" fmla="*/ 423 w 534"/>
                  <a:gd name="T57" fmla="*/ 59 h 206"/>
                  <a:gd name="T58" fmla="*/ 460 w 534"/>
                  <a:gd name="T59" fmla="*/ 50 h 206"/>
                  <a:gd name="T60" fmla="*/ 74 w 534"/>
                  <a:gd name="T61" fmla="*/ 50 h 206"/>
                  <a:gd name="T62" fmla="*/ 111 w 534"/>
                  <a:gd name="T63" fmla="*/ 59 h 206"/>
                  <a:gd name="T64" fmla="*/ 74 w 534"/>
                  <a:gd name="T65" fmla="*/ 50 h 206"/>
                  <a:gd name="T66" fmla="*/ 7 w 534"/>
                  <a:gd name="T67" fmla="*/ 52 h 206"/>
                  <a:gd name="T68" fmla="*/ 58 w 534"/>
                  <a:gd name="T69" fmla="*/ 52 h 206"/>
                  <a:gd name="T70" fmla="*/ 63 w 534"/>
                  <a:gd name="T71" fmla="*/ 134 h 206"/>
                  <a:gd name="T72" fmla="*/ 75 w 534"/>
                  <a:gd name="T73" fmla="*/ 125 h 206"/>
                  <a:gd name="T74" fmla="*/ 45 w 534"/>
                  <a:gd name="T75" fmla="*/ 118 h 206"/>
                  <a:gd name="T76" fmla="*/ 80 w 534"/>
                  <a:gd name="T77" fmla="*/ 118 h 206"/>
                  <a:gd name="T78" fmla="*/ 88 w 534"/>
                  <a:gd name="T79" fmla="*/ 93 h 206"/>
                  <a:gd name="T80" fmla="*/ 222 w 534"/>
                  <a:gd name="T81" fmla="*/ 46 h 206"/>
                  <a:gd name="T82" fmla="*/ 311 w 534"/>
                  <a:gd name="T83" fmla="*/ 48 h 206"/>
                  <a:gd name="T84" fmla="*/ 187 w 534"/>
                  <a:gd name="T85" fmla="*/ 73 h 206"/>
                  <a:gd name="T86" fmla="*/ 347 w 534"/>
                  <a:gd name="T87" fmla="*/ 73 h 206"/>
                  <a:gd name="T88" fmla="*/ 187 w 534"/>
                  <a:gd name="T89" fmla="*/ 73 h 206"/>
                  <a:gd name="T90" fmla="*/ 228 w 534"/>
                  <a:gd name="T91" fmla="*/ 165 h 206"/>
                  <a:gd name="T92" fmla="*/ 306 w 534"/>
                  <a:gd name="T93" fmla="*/ 165 h 206"/>
                  <a:gd name="T94" fmla="*/ 213 w 534"/>
                  <a:gd name="T95" fmla="*/ 156 h 206"/>
                  <a:gd name="T96" fmla="*/ 349 w 534"/>
                  <a:gd name="T97" fmla="*/ 125 h 206"/>
                  <a:gd name="T98" fmla="*/ 184 w 534"/>
                  <a:gd name="T99" fmla="*/ 118 h 206"/>
                  <a:gd name="T100" fmla="*/ 349 w 534"/>
                  <a:gd name="T101" fmla="*/ 118 h 206"/>
                  <a:gd name="T102" fmla="*/ 356 w 534"/>
                  <a:gd name="T103" fmla="*/ 93 h 206"/>
                  <a:gd name="T104" fmla="*/ 483 w 534"/>
                  <a:gd name="T105" fmla="*/ 128 h 206"/>
                  <a:gd name="T106" fmla="*/ 458 w 534"/>
                  <a:gd name="T107" fmla="*/ 125 h 206"/>
                  <a:gd name="T108" fmla="*/ 489 w 534"/>
                  <a:gd name="T109" fmla="*/ 82 h 206"/>
                  <a:gd name="T110" fmla="*/ 453 w 534"/>
                  <a:gd name="T111" fmla="*/ 82 h 206"/>
                  <a:gd name="T112" fmla="*/ 482 w 534"/>
                  <a:gd name="T113" fmla="*/ 54 h 206"/>
                  <a:gd name="T114" fmla="*/ 519 w 534"/>
                  <a:gd name="T115" fmla="*/ 4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4" h="206">
                    <a:moveTo>
                      <a:pt x="519" y="38"/>
                    </a:moveTo>
                    <a:cubicBezTo>
                      <a:pt x="514" y="38"/>
                      <a:pt x="484" y="40"/>
                      <a:pt x="472" y="47"/>
                    </a:cubicBezTo>
                    <a:cubicBezTo>
                      <a:pt x="471" y="47"/>
                      <a:pt x="471" y="47"/>
                      <a:pt x="471" y="47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57" y="39"/>
                      <a:pt x="423" y="38"/>
                      <a:pt x="423" y="38"/>
                    </a:cubicBezTo>
                    <a:cubicBezTo>
                      <a:pt x="415" y="38"/>
                      <a:pt x="408" y="44"/>
                      <a:pt x="408" y="52"/>
                    </a:cubicBezTo>
                    <a:cubicBezTo>
                      <a:pt x="408" y="60"/>
                      <a:pt x="415" y="66"/>
                      <a:pt x="423" y="66"/>
                    </a:cubicBezTo>
                    <a:cubicBezTo>
                      <a:pt x="423" y="66"/>
                      <a:pt x="450" y="65"/>
                      <a:pt x="465" y="60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49" y="75"/>
                      <a:pt x="449" y="75"/>
                      <a:pt x="449" y="75"/>
                    </a:cubicBezTo>
                    <a:cubicBezTo>
                      <a:pt x="447" y="75"/>
                      <a:pt x="446" y="77"/>
                      <a:pt x="446" y="79"/>
                    </a:cubicBezTo>
                    <a:cubicBezTo>
                      <a:pt x="446" y="86"/>
                      <a:pt x="446" y="86"/>
                      <a:pt x="44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64"/>
                      <a:pt x="340" y="48"/>
                      <a:pt x="321" y="48"/>
                    </a:cubicBezTo>
                    <a:cubicBezTo>
                      <a:pt x="319" y="48"/>
                      <a:pt x="319" y="48"/>
                      <a:pt x="319" y="48"/>
                    </a:cubicBezTo>
                    <a:cubicBezTo>
                      <a:pt x="319" y="47"/>
                      <a:pt x="319" y="47"/>
                      <a:pt x="319" y="47"/>
                    </a:cubicBezTo>
                    <a:cubicBezTo>
                      <a:pt x="316" y="20"/>
                      <a:pt x="294" y="0"/>
                      <a:pt x="267" y="0"/>
                    </a:cubicBezTo>
                    <a:cubicBezTo>
                      <a:pt x="240" y="0"/>
                      <a:pt x="218" y="20"/>
                      <a:pt x="215" y="47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213" y="48"/>
                      <a:pt x="213" y="48"/>
                      <a:pt x="213" y="48"/>
                    </a:cubicBezTo>
                    <a:cubicBezTo>
                      <a:pt x="193" y="48"/>
                      <a:pt x="177" y="64"/>
                      <a:pt x="177" y="84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7"/>
                      <a:pt x="86" y="75"/>
                      <a:pt x="84" y="75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84" y="65"/>
                      <a:pt x="111" y="66"/>
                      <a:pt x="111" y="66"/>
                    </a:cubicBezTo>
                    <a:cubicBezTo>
                      <a:pt x="119" y="66"/>
                      <a:pt x="125" y="60"/>
                      <a:pt x="125" y="52"/>
                    </a:cubicBezTo>
                    <a:cubicBezTo>
                      <a:pt x="125" y="44"/>
                      <a:pt x="119" y="38"/>
                      <a:pt x="111" y="38"/>
                    </a:cubicBezTo>
                    <a:cubicBezTo>
                      <a:pt x="111" y="38"/>
                      <a:pt x="76" y="39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49" y="39"/>
                      <a:pt x="15" y="38"/>
                      <a:pt x="14" y="38"/>
                    </a:cubicBezTo>
                    <a:cubicBezTo>
                      <a:pt x="6" y="38"/>
                      <a:pt x="0" y="44"/>
                      <a:pt x="0" y="52"/>
                    </a:cubicBezTo>
                    <a:cubicBezTo>
                      <a:pt x="0" y="60"/>
                      <a:pt x="6" y="66"/>
                      <a:pt x="14" y="66"/>
                    </a:cubicBezTo>
                    <a:cubicBezTo>
                      <a:pt x="14" y="66"/>
                      <a:pt x="41" y="65"/>
                      <a:pt x="57" y="60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9" y="75"/>
                      <a:pt x="37" y="77"/>
                      <a:pt x="37" y="7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7" y="124"/>
                      <a:pt x="39" y="125"/>
                      <a:pt x="41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5" y="135"/>
                      <a:pt x="53" y="142"/>
                      <a:pt x="63" y="142"/>
                    </a:cubicBezTo>
                    <a:cubicBezTo>
                      <a:pt x="72" y="142"/>
                      <a:pt x="81" y="135"/>
                      <a:pt x="82" y="127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6" y="125"/>
                      <a:pt x="88" y="124"/>
                      <a:pt x="88" y="122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7" y="127"/>
                      <a:pt x="177" y="127"/>
                      <a:pt x="177" y="127"/>
                    </a:cubicBezTo>
                    <a:cubicBezTo>
                      <a:pt x="177" y="139"/>
                      <a:pt x="183" y="151"/>
                      <a:pt x="194" y="157"/>
                    </a:cubicBezTo>
                    <a:cubicBezTo>
                      <a:pt x="213" y="163"/>
                      <a:pt x="213" y="163"/>
                      <a:pt x="213" y="163"/>
                    </a:cubicBezTo>
                    <a:cubicBezTo>
                      <a:pt x="220" y="163"/>
                      <a:pt x="220" y="163"/>
                      <a:pt x="220" y="163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3" y="188"/>
                      <a:pt x="243" y="206"/>
                      <a:pt x="267" y="206"/>
                    </a:cubicBezTo>
                    <a:cubicBezTo>
                      <a:pt x="291" y="206"/>
                      <a:pt x="310" y="188"/>
                      <a:pt x="313" y="165"/>
                    </a:cubicBezTo>
                    <a:cubicBezTo>
                      <a:pt x="313" y="163"/>
                      <a:pt x="313" y="163"/>
                      <a:pt x="313" y="163"/>
                    </a:cubicBezTo>
                    <a:cubicBezTo>
                      <a:pt x="320" y="163"/>
                      <a:pt x="320" y="163"/>
                      <a:pt x="320" y="163"/>
                    </a:cubicBezTo>
                    <a:cubicBezTo>
                      <a:pt x="340" y="157"/>
                      <a:pt x="340" y="157"/>
                      <a:pt x="340" y="157"/>
                    </a:cubicBezTo>
                    <a:cubicBezTo>
                      <a:pt x="350" y="151"/>
                      <a:pt x="356" y="139"/>
                      <a:pt x="356" y="127"/>
                    </a:cubicBezTo>
                    <a:cubicBezTo>
                      <a:pt x="356" y="115"/>
                      <a:pt x="356" y="115"/>
                      <a:pt x="356" y="115"/>
                    </a:cubicBezTo>
                    <a:cubicBezTo>
                      <a:pt x="446" y="115"/>
                      <a:pt x="446" y="115"/>
                      <a:pt x="446" y="115"/>
                    </a:cubicBezTo>
                    <a:cubicBezTo>
                      <a:pt x="446" y="122"/>
                      <a:pt x="446" y="122"/>
                      <a:pt x="446" y="122"/>
                    </a:cubicBezTo>
                    <a:cubicBezTo>
                      <a:pt x="446" y="124"/>
                      <a:pt x="447" y="125"/>
                      <a:pt x="449" y="125"/>
                    </a:cubicBezTo>
                    <a:cubicBezTo>
                      <a:pt x="451" y="125"/>
                      <a:pt x="451" y="125"/>
                      <a:pt x="451" y="125"/>
                    </a:cubicBezTo>
                    <a:cubicBezTo>
                      <a:pt x="452" y="127"/>
                      <a:pt x="452" y="127"/>
                      <a:pt x="452" y="127"/>
                    </a:cubicBezTo>
                    <a:cubicBezTo>
                      <a:pt x="453" y="135"/>
                      <a:pt x="461" y="142"/>
                      <a:pt x="471" y="142"/>
                    </a:cubicBezTo>
                    <a:cubicBezTo>
                      <a:pt x="481" y="142"/>
                      <a:pt x="489" y="135"/>
                      <a:pt x="490" y="127"/>
                    </a:cubicBezTo>
                    <a:cubicBezTo>
                      <a:pt x="491" y="125"/>
                      <a:pt x="491" y="125"/>
                      <a:pt x="491" y="125"/>
                    </a:cubicBezTo>
                    <a:cubicBezTo>
                      <a:pt x="492" y="125"/>
                      <a:pt x="492" y="125"/>
                      <a:pt x="492" y="125"/>
                    </a:cubicBezTo>
                    <a:cubicBezTo>
                      <a:pt x="494" y="125"/>
                      <a:pt x="496" y="124"/>
                      <a:pt x="496" y="122"/>
                    </a:cubicBezTo>
                    <a:cubicBezTo>
                      <a:pt x="496" y="79"/>
                      <a:pt x="496" y="79"/>
                      <a:pt x="496" y="79"/>
                    </a:cubicBezTo>
                    <a:cubicBezTo>
                      <a:pt x="496" y="77"/>
                      <a:pt x="494" y="75"/>
                      <a:pt x="492" y="75"/>
                    </a:cubicBezTo>
                    <a:cubicBezTo>
                      <a:pt x="475" y="75"/>
                      <a:pt x="475" y="75"/>
                      <a:pt x="475" y="75"/>
                    </a:cubicBezTo>
                    <a:cubicBezTo>
                      <a:pt x="475" y="59"/>
                      <a:pt x="475" y="59"/>
                      <a:pt x="475" y="59"/>
                    </a:cubicBezTo>
                    <a:cubicBezTo>
                      <a:pt x="477" y="60"/>
                      <a:pt x="477" y="60"/>
                      <a:pt x="477" y="60"/>
                    </a:cubicBezTo>
                    <a:cubicBezTo>
                      <a:pt x="492" y="65"/>
                      <a:pt x="519" y="66"/>
                      <a:pt x="519" y="66"/>
                    </a:cubicBezTo>
                    <a:cubicBezTo>
                      <a:pt x="527" y="66"/>
                      <a:pt x="534" y="60"/>
                      <a:pt x="534" y="52"/>
                    </a:cubicBezTo>
                    <a:cubicBezTo>
                      <a:pt x="534" y="44"/>
                      <a:pt x="527" y="38"/>
                      <a:pt x="519" y="38"/>
                    </a:cubicBezTo>
                    <a:close/>
                    <a:moveTo>
                      <a:pt x="460" y="54"/>
                    </a:moveTo>
                    <a:cubicBezTo>
                      <a:pt x="448" y="57"/>
                      <a:pt x="428" y="59"/>
                      <a:pt x="423" y="59"/>
                    </a:cubicBezTo>
                    <a:cubicBezTo>
                      <a:pt x="419" y="59"/>
                      <a:pt x="416" y="56"/>
                      <a:pt x="416" y="52"/>
                    </a:cubicBezTo>
                    <a:cubicBezTo>
                      <a:pt x="416" y="48"/>
                      <a:pt x="419" y="45"/>
                      <a:pt x="423" y="45"/>
                    </a:cubicBezTo>
                    <a:cubicBezTo>
                      <a:pt x="428" y="45"/>
                      <a:pt x="448" y="47"/>
                      <a:pt x="460" y="50"/>
                    </a:cubicBezTo>
                    <a:cubicBezTo>
                      <a:pt x="467" y="52"/>
                      <a:pt x="467" y="52"/>
                      <a:pt x="467" y="52"/>
                    </a:cubicBezTo>
                    <a:lnTo>
                      <a:pt x="460" y="54"/>
                    </a:lnTo>
                    <a:close/>
                    <a:moveTo>
                      <a:pt x="74" y="50"/>
                    </a:moveTo>
                    <a:cubicBezTo>
                      <a:pt x="85" y="47"/>
                      <a:pt x="106" y="45"/>
                      <a:pt x="111" y="45"/>
                    </a:cubicBezTo>
                    <a:cubicBezTo>
                      <a:pt x="115" y="45"/>
                      <a:pt x="118" y="48"/>
                      <a:pt x="118" y="52"/>
                    </a:cubicBezTo>
                    <a:cubicBezTo>
                      <a:pt x="118" y="56"/>
                      <a:pt x="115" y="59"/>
                      <a:pt x="111" y="59"/>
                    </a:cubicBezTo>
                    <a:cubicBezTo>
                      <a:pt x="106" y="59"/>
                      <a:pt x="85" y="57"/>
                      <a:pt x="74" y="54"/>
                    </a:cubicBezTo>
                    <a:cubicBezTo>
                      <a:pt x="67" y="52"/>
                      <a:pt x="67" y="52"/>
                      <a:pt x="67" y="52"/>
                    </a:cubicBezTo>
                    <a:lnTo>
                      <a:pt x="74" y="50"/>
                    </a:lnTo>
                    <a:close/>
                    <a:moveTo>
                      <a:pt x="52" y="54"/>
                    </a:moveTo>
                    <a:cubicBezTo>
                      <a:pt x="40" y="57"/>
                      <a:pt x="19" y="59"/>
                      <a:pt x="14" y="59"/>
                    </a:cubicBezTo>
                    <a:cubicBezTo>
                      <a:pt x="10" y="59"/>
                      <a:pt x="7" y="56"/>
                      <a:pt x="7" y="52"/>
                    </a:cubicBezTo>
                    <a:cubicBezTo>
                      <a:pt x="7" y="48"/>
                      <a:pt x="10" y="45"/>
                      <a:pt x="14" y="45"/>
                    </a:cubicBezTo>
                    <a:cubicBezTo>
                      <a:pt x="19" y="45"/>
                      <a:pt x="40" y="47"/>
                      <a:pt x="52" y="50"/>
                    </a:cubicBezTo>
                    <a:cubicBezTo>
                      <a:pt x="58" y="52"/>
                      <a:pt x="58" y="52"/>
                      <a:pt x="58" y="52"/>
                    </a:cubicBezTo>
                    <a:lnTo>
                      <a:pt x="52" y="54"/>
                    </a:lnTo>
                    <a:close/>
                    <a:moveTo>
                      <a:pt x="74" y="128"/>
                    </a:moveTo>
                    <a:cubicBezTo>
                      <a:pt x="72" y="132"/>
                      <a:pt x="68" y="134"/>
                      <a:pt x="63" y="134"/>
                    </a:cubicBezTo>
                    <a:cubicBezTo>
                      <a:pt x="58" y="134"/>
                      <a:pt x="53" y="132"/>
                      <a:pt x="51" y="12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75" y="125"/>
                      <a:pt x="75" y="125"/>
                      <a:pt x="75" y="125"/>
                    </a:cubicBezTo>
                    <a:lnTo>
                      <a:pt x="74" y="128"/>
                    </a:lnTo>
                    <a:close/>
                    <a:moveTo>
                      <a:pt x="80" y="118"/>
                    </a:move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80" y="82"/>
                      <a:pt x="80" y="82"/>
                      <a:pt x="80" y="82"/>
                    </a:cubicBezTo>
                    <a:lnTo>
                      <a:pt x="80" y="118"/>
                    </a:lnTo>
                    <a:close/>
                    <a:moveTo>
                      <a:pt x="177" y="107"/>
                    </a:moveTo>
                    <a:cubicBezTo>
                      <a:pt x="88" y="107"/>
                      <a:pt x="88" y="107"/>
                      <a:pt x="88" y="107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77" y="93"/>
                      <a:pt x="177" y="93"/>
                      <a:pt x="177" y="93"/>
                    </a:cubicBezTo>
                    <a:lnTo>
                      <a:pt x="177" y="107"/>
                    </a:lnTo>
                    <a:close/>
                    <a:moveTo>
                      <a:pt x="222" y="46"/>
                    </a:moveTo>
                    <a:cubicBezTo>
                      <a:pt x="225" y="24"/>
                      <a:pt x="244" y="7"/>
                      <a:pt x="267" y="7"/>
                    </a:cubicBezTo>
                    <a:cubicBezTo>
                      <a:pt x="289" y="7"/>
                      <a:pt x="308" y="24"/>
                      <a:pt x="311" y="46"/>
                    </a:cubicBezTo>
                    <a:cubicBezTo>
                      <a:pt x="311" y="48"/>
                      <a:pt x="311" y="48"/>
                      <a:pt x="311" y="48"/>
                    </a:cubicBezTo>
                    <a:cubicBezTo>
                      <a:pt x="222" y="48"/>
                      <a:pt x="222" y="48"/>
                      <a:pt x="222" y="48"/>
                    </a:cubicBezTo>
                    <a:lnTo>
                      <a:pt x="222" y="46"/>
                    </a:lnTo>
                    <a:close/>
                    <a:moveTo>
                      <a:pt x="187" y="73"/>
                    </a:moveTo>
                    <a:cubicBezTo>
                      <a:pt x="191" y="62"/>
                      <a:pt x="202" y="56"/>
                      <a:pt x="213" y="56"/>
                    </a:cubicBezTo>
                    <a:cubicBezTo>
                      <a:pt x="321" y="56"/>
                      <a:pt x="321" y="56"/>
                      <a:pt x="321" y="56"/>
                    </a:cubicBezTo>
                    <a:cubicBezTo>
                      <a:pt x="332" y="56"/>
                      <a:pt x="342" y="62"/>
                      <a:pt x="347" y="73"/>
                    </a:cubicBezTo>
                    <a:cubicBezTo>
                      <a:pt x="348" y="75"/>
                      <a:pt x="348" y="75"/>
                      <a:pt x="348" y="75"/>
                    </a:cubicBezTo>
                    <a:cubicBezTo>
                      <a:pt x="186" y="75"/>
                      <a:pt x="186" y="75"/>
                      <a:pt x="186" y="75"/>
                    </a:cubicBezTo>
                    <a:lnTo>
                      <a:pt x="187" y="73"/>
                    </a:lnTo>
                    <a:close/>
                    <a:moveTo>
                      <a:pt x="306" y="165"/>
                    </a:moveTo>
                    <a:cubicBezTo>
                      <a:pt x="303" y="184"/>
                      <a:pt x="286" y="199"/>
                      <a:pt x="267" y="199"/>
                    </a:cubicBezTo>
                    <a:cubicBezTo>
                      <a:pt x="247" y="199"/>
                      <a:pt x="231" y="184"/>
                      <a:pt x="228" y="165"/>
                    </a:cubicBezTo>
                    <a:cubicBezTo>
                      <a:pt x="228" y="163"/>
                      <a:pt x="228" y="163"/>
                      <a:pt x="228" y="163"/>
                    </a:cubicBezTo>
                    <a:cubicBezTo>
                      <a:pt x="306" y="163"/>
                      <a:pt x="306" y="163"/>
                      <a:pt x="306" y="163"/>
                    </a:cubicBezTo>
                    <a:lnTo>
                      <a:pt x="306" y="165"/>
                    </a:lnTo>
                    <a:close/>
                    <a:moveTo>
                      <a:pt x="349" y="127"/>
                    </a:moveTo>
                    <a:cubicBezTo>
                      <a:pt x="349" y="143"/>
                      <a:pt x="336" y="156"/>
                      <a:pt x="321" y="156"/>
                    </a:cubicBezTo>
                    <a:cubicBezTo>
                      <a:pt x="213" y="156"/>
                      <a:pt x="213" y="156"/>
                      <a:pt x="213" y="156"/>
                    </a:cubicBezTo>
                    <a:cubicBezTo>
                      <a:pt x="197" y="156"/>
                      <a:pt x="184" y="143"/>
                      <a:pt x="184" y="127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349" y="125"/>
                      <a:pt x="349" y="125"/>
                      <a:pt x="349" y="125"/>
                    </a:cubicBezTo>
                    <a:lnTo>
                      <a:pt x="349" y="127"/>
                    </a:lnTo>
                    <a:close/>
                    <a:moveTo>
                      <a:pt x="349" y="118"/>
                    </a:move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349" y="82"/>
                      <a:pt x="349" y="82"/>
                      <a:pt x="349" y="82"/>
                    </a:cubicBezTo>
                    <a:lnTo>
                      <a:pt x="349" y="118"/>
                    </a:lnTo>
                    <a:close/>
                    <a:moveTo>
                      <a:pt x="446" y="107"/>
                    </a:moveTo>
                    <a:cubicBezTo>
                      <a:pt x="356" y="107"/>
                      <a:pt x="356" y="107"/>
                      <a:pt x="356" y="107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446" y="93"/>
                      <a:pt x="446" y="93"/>
                      <a:pt x="446" y="93"/>
                    </a:cubicBezTo>
                    <a:lnTo>
                      <a:pt x="446" y="107"/>
                    </a:lnTo>
                    <a:close/>
                    <a:moveTo>
                      <a:pt x="483" y="128"/>
                    </a:moveTo>
                    <a:cubicBezTo>
                      <a:pt x="481" y="132"/>
                      <a:pt x="476" y="134"/>
                      <a:pt x="471" y="134"/>
                    </a:cubicBezTo>
                    <a:cubicBezTo>
                      <a:pt x="466" y="134"/>
                      <a:pt x="461" y="132"/>
                      <a:pt x="459" y="128"/>
                    </a:cubicBezTo>
                    <a:cubicBezTo>
                      <a:pt x="458" y="125"/>
                      <a:pt x="458" y="125"/>
                      <a:pt x="458" y="125"/>
                    </a:cubicBezTo>
                    <a:cubicBezTo>
                      <a:pt x="484" y="125"/>
                      <a:pt x="484" y="125"/>
                      <a:pt x="484" y="125"/>
                    </a:cubicBezTo>
                    <a:lnTo>
                      <a:pt x="483" y="128"/>
                    </a:lnTo>
                    <a:close/>
                    <a:moveTo>
                      <a:pt x="489" y="82"/>
                    </a:moveTo>
                    <a:cubicBezTo>
                      <a:pt x="489" y="118"/>
                      <a:pt x="489" y="118"/>
                      <a:pt x="489" y="118"/>
                    </a:cubicBezTo>
                    <a:cubicBezTo>
                      <a:pt x="453" y="118"/>
                      <a:pt x="453" y="118"/>
                      <a:pt x="453" y="118"/>
                    </a:cubicBezTo>
                    <a:cubicBezTo>
                      <a:pt x="453" y="82"/>
                      <a:pt x="453" y="82"/>
                      <a:pt x="453" y="82"/>
                    </a:cubicBezTo>
                    <a:lnTo>
                      <a:pt x="489" y="82"/>
                    </a:lnTo>
                    <a:close/>
                    <a:moveTo>
                      <a:pt x="519" y="59"/>
                    </a:moveTo>
                    <a:cubicBezTo>
                      <a:pt x="514" y="59"/>
                      <a:pt x="494" y="57"/>
                      <a:pt x="482" y="54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82" y="50"/>
                      <a:pt x="482" y="50"/>
                      <a:pt x="482" y="50"/>
                    </a:cubicBezTo>
                    <a:cubicBezTo>
                      <a:pt x="494" y="47"/>
                      <a:pt x="514" y="45"/>
                      <a:pt x="519" y="45"/>
                    </a:cubicBezTo>
                    <a:cubicBezTo>
                      <a:pt x="523" y="45"/>
                      <a:pt x="526" y="48"/>
                      <a:pt x="526" y="52"/>
                    </a:cubicBezTo>
                    <a:cubicBezTo>
                      <a:pt x="526" y="56"/>
                      <a:pt x="523" y="59"/>
                      <a:pt x="51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9364544" y="3857105"/>
              <a:ext cx="2603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algn="l"/>
              <a:r>
                <a:rPr lang="ru-RU" sz="8000" dirty="0" smtClean="0">
                  <a:solidFill>
                    <a:schemeClr val="tx1"/>
                  </a:solidFill>
                </a:rPr>
                <a:t>30 </a:t>
              </a:r>
              <a:endParaRPr lang="ru-RU" sz="800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666371" y="4117646"/>
              <a:ext cx="1562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0" cap="all">
                  <a:solidFill>
                    <a:srgbClr val="F75931"/>
                  </a:solidFill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КГ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663637" y="4973329"/>
              <a:ext cx="331064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solidFill>
                    <a:srgbClr val="F75931"/>
                  </a:solidFill>
                </a:defRPr>
              </a:lvl1pPr>
            </a:lstStyle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b="0" cap="none" dirty="0">
                  <a:solidFill>
                    <a:schemeClr val="tx1"/>
                  </a:solidFill>
                  <a:latin typeface="+mj-lt"/>
                </a:rPr>
                <a:t>Государственная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регистрация;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cap="none" dirty="0">
                  <a:solidFill>
                    <a:schemeClr val="tx1"/>
                  </a:solidFill>
                  <a:latin typeface="+mj-lt"/>
                </a:rPr>
                <a:t>Обязательная</a:t>
              </a:r>
              <a:r>
                <a:rPr lang="ru-RU" sz="1500" b="0" cap="none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сертификация;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  <a:p>
              <a:pPr marL="171450" indent="-171450" algn="l">
                <a:spcBef>
                  <a:spcPts val="900"/>
                </a:spcBef>
                <a:buFont typeface="Arial" panose="020B0604020202020204" pitchFamily="34" charset="0"/>
                <a:buChar char="•"/>
              </a:pPr>
              <a:r>
                <a:rPr lang="ru-RU" sz="1500" cap="none" dirty="0">
                  <a:solidFill>
                    <a:schemeClr val="tx1"/>
                  </a:solidFill>
                  <a:latin typeface="+mj-lt"/>
                </a:rPr>
                <a:t>Полное обучение</a:t>
              </a:r>
              <a:r>
                <a:rPr lang="ru-RU" sz="1500" b="0" cap="none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sz="1500" b="0" cap="none" dirty="0" smtClean="0">
                  <a:solidFill>
                    <a:schemeClr val="tx1"/>
                  </a:solidFill>
                  <a:latin typeface="+mj-lt"/>
                </a:rPr>
                <a:t>пилотов.</a:t>
              </a:r>
              <a:endParaRPr lang="ru-RU" sz="1500" b="0" cap="non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535443" y="4128787"/>
              <a:ext cx="1803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0" cap="all">
                  <a:solidFill>
                    <a:srgbClr val="F75931"/>
                  </a:solidFill>
                </a:defRPr>
              </a:lvl1pPr>
            </a:lstStyle>
            <a:p>
              <a:endParaRPr lang="ru-RU" sz="1800" dirty="0" smtClean="0">
                <a:solidFill>
                  <a:schemeClr val="tx1"/>
                </a:solidFill>
              </a:endParaRPr>
            </a:p>
            <a:p>
              <a:r>
                <a:rPr lang="ru-RU" sz="1800" dirty="0" smtClean="0">
                  <a:solidFill>
                    <a:schemeClr val="tx1"/>
                  </a:solidFill>
                </a:rPr>
                <a:t>более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20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Кадры</a:t>
            </a:r>
            <a:endParaRPr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06056"/>
              </p:ext>
            </p:extLst>
          </p:nvPr>
        </p:nvGraphicFramePr>
        <p:xfrm>
          <a:off x="471239" y="1171485"/>
          <a:ext cx="8977320" cy="55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6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Контрольные точки (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Milestones)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Ожидаемые сроки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Потенциальные</a:t>
                      </a:r>
                      <a:r>
                        <a:rPr lang="ru-RU" sz="12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сполнители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кадрового прогноза, требований к квалификациям, сертификации 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аттестации,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профессиональные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стандарты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2017 г.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Минобрнауки России, АСИ,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РВК, ВШЭ,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МИИГАиК,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ФАСР,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компания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Авиаперсонал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Разработана и реализована программа развития опорных центров компетенции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2017 г.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Консорциум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6: 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«Сеть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центров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компетенций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Аэронет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АСИ, РВК, отраслевая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(ОО),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МИИГАиК, Сколтех,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Геоскан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CompMechLab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Агентство «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Ворлдскиллс Россия», СПбПУ, Финко,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Zala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Aero Group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ИжГТУ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РАН,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Коптер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Экспресс, Ассоциация ЭРБАС,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ЦГПЭА МГУ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Реализованы образовательные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налажена система формирования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ежегодного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заказа на подготовку специалистов в системе высшего и среднего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Минобрнауки России,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ОО, РВК,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МИИГАиК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Геоскан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СПбПУ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Реализованы пилотные проекты (мероприятия) по популяризации рынка «АэроНэт»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2017 г.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ru-RU" sz="140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РВК,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ассоциация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ЭРБАС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Коптер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Экспресс,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ЦГПЭА МГУ, ДОСААФ,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Агентство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Ворлдскиллс Россия»,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МИИГАиК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Разработаны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внедрены учебные программы и модернизированы учебные процессы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профильных учебных заведениях всех уровней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Минобрнауки России, АСИ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78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ТЕХНОЛОГИЧЕСКИЙ ЗАПРОС АЭРОНЕТ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БАС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как транспортная система</a:t>
            </a:r>
            <a:endParaRPr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1270000"/>
            <a:ext cx="8297333" cy="5816978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 smtClean="0"/>
              <a:t>Вертикальный (укороченный) взлет и посадка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п</a:t>
            </a:r>
            <a:r>
              <a:rPr lang="ru-RU" dirty="0" smtClean="0"/>
              <a:t>оиск аэродинамической схемы, интеграции планера и силовой установки, обеспечивающих БАС с ВВП характеристики дальности, скорости полета и расхода топлива не хуже, чем у аппаратов аэродромного базирования со стандартными аэродинамическими схемами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С</a:t>
            </a:r>
            <a:r>
              <a:rPr lang="ru-RU" b="1" dirty="0" smtClean="0"/>
              <a:t>коростные БАС легкого, среднего и тяжелого класса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внутренняя и внешняя аэродинамика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движители </a:t>
            </a:r>
            <a:r>
              <a:rPr lang="ru-RU" dirty="0"/>
              <a:t>и генераторы </a:t>
            </a:r>
            <a:r>
              <a:rPr lang="ru-RU" dirty="0" smtClean="0"/>
              <a:t>энергии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радиус полета: 400 км … 1200 км</a:t>
            </a:r>
          </a:p>
          <a:p>
            <a:endParaRPr lang="ru-RU" dirty="0"/>
          </a:p>
          <a:p>
            <a:r>
              <a:rPr lang="ru-RU" b="1" dirty="0" smtClean="0"/>
              <a:t>Грузовая транспортно-логистическая система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/>
              <a:t>н</a:t>
            </a:r>
            <a:r>
              <a:rPr lang="ru-RU" dirty="0" err="1" smtClean="0"/>
              <a:t>еконтейнерная</a:t>
            </a:r>
            <a:r>
              <a:rPr lang="ru-RU" dirty="0" smtClean="0"/>
              <a:t> доставка грузов «до дверей»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м</a:t>
            </a:r>
            <a:r>
              <a:rPr lang="ru-RU" dirty="0" smtClean="0"/>
              <a:t>одульная контейнерная перевозка и перевалка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БАС всех типов, включая крупнотоннажные аэростаты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г</a:t>
            </a:r>
            <a:r>
              <a:rPr lang="ru-RU" dirty="0" smtClean="0"/>
              <a:t>рузоподъёмность: 500 кг … 200 тонн</a:t>
            </a:r>
          </a:p>
          <a:p>
            <a:pPr marL="285750" indent="-285750">
              <a:buFont typeface="Arial"/>
              <a:buChar char="•"/>
            </a:pPr>
            <a:endParaRPr lang="ru-RU" dirty="0"/>
          </a:p>
          <a:p>
            <a:endParaRPr lang="ru-RU" dirty="0" smtClean="0"/>
          </a:p>
          <a:p>
            <a:endParaRPr lang="ru-RU" sz="1200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Технологии для БАС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как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транспортной системы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2667" y="1270000"/>
            <a:ext cx="8297333" cy="5816978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 smtClean="0"/>
              <a:t>Планер и аэродинамика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новые аэродинамические схемы 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погрузка и транспортировка груза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запуск с БАС-</a:t>
            </a:r>
            <a:r>
              <a:rPr lang="ru-RU" dirty="0" err="1" smtClean="0"/>
              <a:t>разгонщика</a:t>
            </a:r>
            <a:endParaRPr lang="ru-RU" dirty="0"/>
          </a:p>
          <a:p>
            <a:endParaRPr lang="ru-RU" b="1" dirty="0"/>
          </a:p>
          <a:p>
            <a:r>
              <a:rPr lang="ru-RU" b="1" dirty="0" smtClean="0"/>
              <a:t>Компонентная база и бортовое оборудование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сенсоры БАС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к</a:t>
            </a:r>
            <a:r>
              <a:rPr lang="ru-RU" dirty="0" smtClean="0"/>
              <a:t>омпоненты систем электропитания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БРЭО и программное обеспечение (системное и библиотеки)</a:t>
            </a:r>
          </a:p>
          <a:p>
            <a:endParaRPr lang="ru-RU" dirty="0"/>
          </a:p>
          <a:p>
            <a:r>
              <a:rPr lang="ru-RU" b="1" dirty="0" err="1" smtClean="0"/>
              <a:t>Мехатронные</a:t>
            </a:r>
            <a:r>
              <a:rPr lang="ru-RU" b="1" dirty="0" smtClean="0"/>
              <a:t> и робототехнические устройства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р</a:t>
            </a:r>
            <a:r>
              <a:rPr lang="ru-RU" dirty="0" smtClean="0"/>
              <a:t>обототехнические системы посадки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гидравлические системы с обратной связью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/>
              <a:t>м</a:t>
            </a:r>
            <a:r>
              <a:rPr lang="ru-RU" dirty="0" err="1" smtClean="0"/>
              <a:t>ехатронные</a:t>
            </a:r>
            <a:r>
              <a:rPr lang="ru-RU" dirty="0" smtClean="0"/>
              <a:t> исполнительные механизмы</a:t>
            </a:r>
            <a:endParaRPr lang="ru-RU" dirty="0"/>
          </a:p>
          <a:p>
            <a:endParaRPr lang="ru-RU" dirty="0"/>
          </a:p>
          <a:p>
            <a:r>
              <a:rPr lang="ru-RU" b="1" dirty="0" smtClean="0"/>
              <a:t>Телекоммуникации и системы навигации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ц</a:t>
            </a:r>
            <a:r>
              <a:rPr lang="ru-RU" dirty="0" smtClean="0"/>
              <a:t>ифровая радиосвязь, включая широкополосную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спутниковая, инерциальная и </a:t>
            </a:r>
            <a:r>
              <a:rPr lang="ru-RU" dirty="0" err="1" smtClean="0"/>
              <a:t>видеонавигация</a:t>
            </a:r>
            <a:r>
              <a:rPr lang="ru-RU" dirty="0" smtClean="0"/>
              <a:t>, ее комплексирование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и</a:t>
            </a:r>
            <a:r>
              <a:rPr lang="ru-RU" dirty="0" smtClean="0"/>
              <a:t>нтеллектуальное управление</a:t>
            </a:r>
          </a:p>
          <a:p>
            <a:endParaRPr lang="ru-RU" sz="1200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8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Запрос на силовые установки и источники энергии</a:t>
            </a:r>
            <a:endParaRPr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1270000"/>
            <a:ext cx="8614833" cy="4801315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/>
              <a:t>Силовые установки и движители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газотурбинные электрогенераторы 50 кВт … 8 МВт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двигатели: эффективные электрические, гибридные, двухконтурные турбореактивные, </a:t>
            </a:r>
            <a:r>
              <a:rPr lang="ru-RU" dirty="0" err="1"/>
              <a:t>импеллерные</a:t>
            </a:r>
            <a:r>
              <a:rPr lang="ru-RU" dirty="0"/>
              <a:t>; компактные ДВС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/>
              <a:t>винто</a:t>
            </a:r>
            <a:r>
              <a:rPr lang="ru-RU" dirty="0"/>
              <a:t>- и струйно-</a:t>
            </a:r>
            <a:r>
              <a:rPr lang="ru-RU" dirty="0" err="1"/>
              <a:t>вентилляторные</a:t>
            </a:r>
            <a:r>
              <a:rPr lang="ru-RU" dirty="0"/>
              <a:t> движители </a:t>
            </a:r>
          </a:p>
          <a:p>
            <a:endParaRPr lang="ru-RU" dirty="0"/>
          </a:p>
          <a:p>
            <a:r>
              <a:rPr lang="ru-RU" b="1" dirty="0" smtClean="0"/>
              <a:t>ЭХИТ с </a:t>
            </a:r>
            <a:r>
              <a:rPr lang="ru-RU" b="1" dirty="0"/>
              <a:t>большими скоростями </a:t>
            </a:r>
            <a:r>
              <a:rPr lang="ru-RU" b="1" dirty="0" smtClean="0"/>
              <a:t>разряда и </a:t>
            </a:r>
            <a:r>
              <a:rPr lang="ru-RU" b="1" dirty="0" err="1" smtClean="0"/>
              <a:t>массо</a:t>
            </a:r>
            <a:r>
              <a:rPr lang="ru-RU" b="1" dirty="0" smtClean="0"/>
              <a:t>-габаритными характеристиками</a:t>
            </a:r>
            <a:endParaRPr lang="ru-RU" b="1" dirty="0"/>
          </a:p>
          <a:p>
            <a:r>
              <a:rPr lang="ru-RU" dirty="0" smtClean="0"/>
              <a:t>литий</a:t>
            </a:r>
            <a:r>
              <a:rPr lang="ru-RU" dirty="0"/>
              <a:t>- и магний-</a:t>
            </a:r>
            <a:r>
              <a:rPr lang="ru-RU" dirty="0" smtClean="0"/>
              <a:t>ионные АКБ (скорость100</a:t>
            </a:r>
            <a:r>
              <a:rPr lang="ru-RU" dirty="0"/>
              <a:t>-</a:t>
            </a:r>
            <a:r>
              <a:rPr lang="ru-RU" dirty="0" smtClean="0"/>
              <a:t>250С, </a:t>
            </a:r>
            <a:r>
              <a:rPr lang="ru-RU" dirty="0" err="1" smtClean="0"/>
              <a:t>энерг</a:t>
            </a:r>
            <a:r>
              <a:rPr lang="ru-RU" dirty="0" smtClean="0"/>
              <a:t> </a:t>
            </a:r>
            <a:r>
              <a:rPr lang="ru-RU" dirty="0"/>
              <a:t>350-600 Вт*ч/</a:t>
            </a:r>
            <a:r>
              <a:rPr lang="ru-RU" dirty="0" smtClean="0"/>
              <a:t>кг) </a:t>
            </a:r>
          </a:p>
          <a:p>
            <a:r>
              <a:rPr lang="ru-RU" dirty="0" err="1" smtClean="0"/>
              <a:t>суперконденсаторы</a:t>
            </a:r>
            <a:r>
              <a:rPr lang="ru-RU" dirty="0" smtClean="0"/>
              <a:t> (скорость 1000С, </a:t>
            </a:r>
            <a:r>
              <a:rPr lang="ru-RU" dirty="0" err="1" smtClean="0"/>
              <a:t>энерг</a:t>
            </a:r>
            <a:r>
              <a:rPr lang="ru-RU" dirty="0" smtClean="0"/>
              <a:t> </a:t>
            </a:r>
            <a:r>
              <a:rPr lang="ru-RU" dirty="0"/>
              <a:t>80-100 Вт*ч/</a:t>
            </a:r>
            <a:r>
              <a:rPr lang="ru-RU" dirty="0" smtClean="0"/>
              <a:t>кг)</a:t>
            </a:r>
          </a:p>
          <a:p>
            <a:r>
              <a:rPr lang="ru-RU" dirty="0" smtClean="0"/>
              <a:t>топливные элементы (энергоемкость </a:t>
            </a:r>
            <a:r>
              <a:rPr lang="ru-RU" dirty="0"/>
              <a:t>1-2 кВт*ч</a:t>
            </a:r>
            <a:r>
              <a:rPr lang="en-US" dirty="0"/>
              <a:t>/</a:t>
            </a:r>
            <a:r>
              <a:rPr lang="ru-RU" dirty="0" smtClean="0"/>
              <a:t>кг)</a:t>
            </a:r>
          </a:p>
          <a:p>
            <a:endParaRPr lang="ru-RU" dirty="0"/>
          </a:p>
          <a:p>
            <a:r>
              <a:rPr lang="ru-RU" dirty="0" smtClean="0"/>
              <a:t>Комплексное использование разных </a:t>
            </a:r>
            <a:r>
              <a:rPr lang="ru-RU" dirty="0"/>
              <a:t>источников энергии, 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правление нагрузками </a:t>
            </a:r>
          </a:p>
          <a:p>
            <a:endParaRPr lang="ru-RU" dirty="0"/>
          </a:p>
          <a:p>
            <a:r>
              <a:rPr lang="ru-RU" dirty="0" smtClean="0"/>
              <a:t>Системы подзарядки БВС в воздухе</a:t>
            </a:r>
            <a:endParaRPr lang="ru-RU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3" y="142876"/>
            <a:ext cx="9162296" cy="831850"/>
          </a:xfrm>
        </p:spPr>
        <p:txBody>
          <a:bodyPr/>
          <a:lstStyle/>
          <a:p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Цели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и задачи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ДК </a:t>
            </a:r>
            <a:r>
              <a:rPr lang="ru-RU" dirty="0" err="1" smtClean="0"/>
              <a:t>Аэронет</a:t>
            </a:r>
            <a:r>
              <a:rPr lang="en-US" dirty="0"/>
              <a:t>-</a:t>
            </a:r>
            <a:r>
              <a:rPr lang="en-US" dirty="0" smtClean="0"/>
              <a:t>2035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0" i="1" dirty="0" smtClean="0"/>
              <a:t>(</a:t>
            </a:r>
            <a:r>
              <a:rPr lang="ru-RU" sz="1800" b="0" i="1" dirty="0" smtClean="0"/>
              <a:t>утв. </a:t>
            </a:r>
            <a:r>
              <a:rPr lang="ru-RU" sz="1800" b="0" i="1" dirty="0" smtClean="0"/>
              <a:t>24.06.</a:t>
            </a:r>
            <a:r>
              <a:rPr lang="ru-RU" sz="1800" b="0" i="1" dirty="0" smtClean="0"/>
              <a:t>16 </a:t>
            </a:r>
            <a:r>
              <a:rPr lang="ru-RU" sz="1800" b="0" i="1" dirty="0" smtClean="0"/>
              <a:t>г. </a:t>
            </a:r>
            <a:r>
              <a:rPr lang="ru-RU" sz="1800" b="0" i="1" dirty="0" smtClean="0"/>
              <a:t>президиумом Совета по модернизации экономики и инновационному развитию России)</a:t>
            </a:r>
            <a:endParaRPr lang="en-US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9623" y="1035186"/>
            <a:ext cx="7195119" cy="400110"/>
          </a:xfrm>
          <a:prstGeom prst="rect">
            <a:avLst/>
          </a:prstGeom>
        </p:spPr>
        <p:txBody>
          <a:bodyPr wrap="square" lIns="90000" tIns="91440" rIns="90000" bIns="91440" rtlCol="0">
            <a:spAutoFit/>
          </a:bodyPr>
          <a:lstStyle/>
          <a:p>
            <a:pPr>
              <a:buClr>
                <a:srgbClr val="345782"/>
              </a:buClr>
              <a:buSzPct val="100000"/>
              <a:buFont typeface=""/>
              <a:buNone/>
            </a:pPr>
            <a:r>
              <a:rPr lang="ru-RU" sz="1400" b="1" dirty="0" smtClean="0">
                <a:solidFill>
                  <a:srgbClr val="FF9933"/>
                </a:solidFill>
              </a:rPr>
              <a:t>Образ будущего (</a:t>
            </a:r>
            <a:r>
              <a:rPr lang="ru-RU" sz="1400" b="1" dirty="0">
                <a:solidFill>
                  <a:srgbClr val="FF9933"/>
                </a:solidFill>
              </a:rPr>
              <a:t>2035 год)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81" y="1443745"/>
            <a:ext cx="4150125" cy="1615827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114300" lvl="1">
              <a:spcAft>
                <a:spcPts val="600"/>
              </a:spcAft>
              <a:buClr>
                <a:srgbClr val="345782"/>
              </a:buClr>
              <a:buSzPct val="100000"/>
            </a:pPr>
            <a:r>
              <a:rPr lang="ru-RU" sz="1200" b="1" i="1" dirty="0" smtClean="0">
                <a:solidFill>
                  <a:srgbClr val="345782"/>
                </a:solidFill>
              </a:rPr>
              <a:t>Мощная </a:t>
            </a:r>
            <a:r>
              <a:rPr lang="ru-RU" sz="1200" b="1" i="1" dirty="0" smtClean="0">
                <a:solidFill>
                  <a:srgbClr val="345782"/>
                </a:solidFill>
              </a:rPr>
              <a:t>диверсифицированная отрасль </a:t>
            </a:r>
            <a:r>
              <a:rPr lang="ru-RU" sz="1200" b="1" i="1" dirty="0" smtClean="0">
                <a:solidFill>
                  <a:srgbClr val="345782"/>
                </a:solidFill>
              </a:rPr>
              <a:t>беспилотных авиационно-космических систем и услуг на их основе: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</a:t>
            </a: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азработчики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и производители </a:t>
            </a: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БАС, МКА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Поставщики комплектующих и решений (ПО, полезные нагрузки, системы управления и защиты)</a:t>
            </a: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Сервисы  </a:t>
            </a:r>
            <a:r>
              <a:rPr 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B2G, </a:t>
            </a:r>
            <a:r>
              <a:rPr lang="en-GB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B2B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и </a:t>
            </a:r>
            <a:r>
              <a:rPr lang="en-GB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B2C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3250" y="1418335"/>
            <a:ext cx="3265707" cy="1508105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114300" lvl="1">
              <a:spcAft>
                <a:spcPts val="600"/>
              </a:spcAft>
              <a:buClr>
                <a:srgbClr val="345782"/>
              </a:buClr>
              <a:buSzPct val="100000"/>
            </a:pPr>
            <a:r>
              <a:rPr lang="ru-RU" sz="1200" b="1" i="1" dirty="0">
                <a:solidFill>
                  <a:srgbClr val="345782"/>
                </a:solidFill>
              </a:rPr>
              <a:t>Сервисные компании работают в 4 крупнейших сегментах: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ДЗЗ и мониторинг</a:t>
            </a: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Сельское хозяйство</a:t>
            </a: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Перевозка </a:t>
            </a:r>
          </a:p>
          <a:p>
            <a:pPr marL="285750" lvl="1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Поиск и спасание</a:t>
            </a:r>
          </a:p>
        </p:txBody>
      </p:sp>
      <p:sp>
        <p:nvSpPr>
          <p:cNvPr id="8" name="Правая фигурная скобка 7"/>
          <p:cNvSpPr/>
          <p:nvPr/>
        </p:nvSpPr>
        <p:spPr bwMode="auto">
          <a:xfrm>
            <a:off x="8112047" y="1933303"/>
            <a:ext cx="117566" cy="941603"/>
          </a:xfrm>
          <a:prstGeom prst="rightBrace">
            <a:avLst/>
          </a:prstGeom>
          <a:noFill/>
          <a:ln w="9525" cap="flat" cmpd="sng" algn="ctr">
            <a:solidFill>
              <a:srgbClr val="3457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396" y="1933862"/>
            <a:ext cx="1649847" cy="954107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sz="1000" i="1" dirty="0">
                <a:solidFill>
                  <a:srgbClr val="345782"/>
                </a:solidFill>
                <a:cs typeface="Tahoma" pitchFamily="34" charset="0"/>
              </a:rPr>
              <a:t>бизнес построен на основе самоорганизующихся, распределенных сетей </a:t>
            </a:r>
            <a:r>
              <a:rPr lang="ru-RU" sz="1000" i="1" dirty="0" smtClean="0">
                <a:solidFill>
                  <a:srgbClr val="345782"/>
                </a:solidFill>
                <a:cs typeface="Tahoma" pitchFamily="34" charset="0"/>
              </a:rPr>
              <a:t>БВС и МКА</a:t>
            </a:r>
            <a:endParaRPr lang="en-GB" sz="1000" i="1" dirty="0">
              <a:solidFill>
                <a:srgbClr val="345782"/>
              </a:solidFill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3681" y="3053616"/>
            <a:ext cx="9459838" cy="276999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marL="114300" lvl="1">
              <a:spcAft>
                <a:spcPts val="600"/>
              </a:spcAft>
              <a:buClr>
                <a:srgbClr val="345782"/>
              </a:buClr>
              <a:buSzPct val="100000"/>
            </a:pPr>
            <a:r>
              <a:rPr lang="ru-RU" sz="1200" b="1" i="1" dirty="0">
                <a:solidFill>
                  <a:srgbClr val="345782"/>
                </a:solidFill>
              </a:rPr>
              <a:t>Россия – крупный экспортер беспилотных систем, решений и сервисов: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06904"/>
              </p:ext>
            </p:extLst>
          </p:nvPr>
        </p:nvGraphicFramePr>
        <p:xfrm>
          <a:off x="332377" y="3356498"/>
          <a:ext cx="930114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0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0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0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0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Сегмент</a:t>
                      </a:r>
                      <a:endParaRPr lang="en-GB" sz="12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Перевозка 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Сельское</a:t>
                      </a:r>
                      <a:r>
                        <a:rPr lang="ru-RU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хозяйство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ДЗЗ и мониторинг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Поиск и спасание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доля</a:t>
                      </a:r>
                      <a:r>
                        <a:rPr lang="ru-RU" sz="1200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России на мировом рынке, %</a:t>
                      </a:r>
                      <a:endParaRPr lang="en-GB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35-40%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20-25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15-20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15-20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en-GB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 bwMode="auto">
          <a:xfrm>
            <a:off x="332377" y="4297680"/>
            <a:ext cx="9301142" cy="13063"/>
          </a:xfrm>
          <a:prstGeom prst="line">
            <a:avLst/>
          </a:prstGeom>
          <a:noFill/>
          <a:ln w="9525" cap="flat" cmpd="sng" algn="ctr">
            <a:solidFill>
              <a:srgbClr val="FF9933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2378" y="4254092"/>
            <a:ext cx="4571222" cy="769441"/>
          </a:xfrm>
          <a:prstGeom prst="rect">
            <a:avLst/>
          </a:prstGeom>
        </p:spPr>
        <p:txBody>
          <a:bodyPr wrap="square" lIns="90000" tIns="91440" rIns="90000" bIns="91440" rtlCol="0">
            <a:spAutoFit/>
          </a:bodyPr>
          <a:lstStyle/>
          <a:p>
            <a:pPr>
              <a:buClr>
                <a:srgbClr val="345782"/>
              </a:buClr>
              <a:buSzPct val="100000"/>
              <a:buFont typeface=""/>
              <a:buNone/>
            </a:pPr>
            <a:r>
              <a:rPr lang="ru-RU" sz="1400" b="1" dirty="0">
                <a:solidFill>
                  <a:srgbClr val="FF9933"/>
                </a:solidFill>
              </a:rPr>
              <a:t>Цель программы 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–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достигнутое по </a:t>
            </a:r>
            <a:r>
              <a:rPr lang="ru-RU" sz="12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ключевым показателям</a:t>
            </a: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видение будущего российской отрасли БАС и положения России на мировом рынке.</a:t>
            </a:r>
            <a:endParaRPr lang="ru-RU" sz="12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Правая фигурная скобка 24"/>
          <p:cNvSpPr/>
          <p:nvPr/>
        </p:nvSpPr>
        <p:spPr bwMode="auto">
          <a:xfrm>
            <a:off x="4241063" y="1946365"/>
            <a:ext cx="117566" cy="941603"/>
          </a:xfrm>
          <a:prstGeom prst="rightBrace">
            <a:avLst/>
          </a:prstGeom>
          <a:noFill/>
          <a:ln w="9525" cap="flat" cmpd="sng" algn="ctr">
            <a:solidFill>
              <a:srgbClr val="3457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951" y="1929506"/>
            <a:ext cx="1649847" cy="1077218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i="1" dirty="0">
                <a:solidFill>
                  <a:srgbClr val="345782"/>
                </a:solidFill>
                <a:cs typeface="Tahoma" pitchFamily="34" charset="0"/>
              </a:rPr>
              <a:t>$35-40 </a:t>
            </a:r>
            <a:r>
              <a:rPr lang="ru-RU" sz="800" i="1" dirty="0">
                <a:solidFill>
                  <a:srgbClr val="345782"/>
                </a:solidFill>
                <a:cs typeface="Tahoma" pitchFamily="34" charset="0"/>
              </a:rPr>
              <a:t>млрд. в год, из них до 60% – экспорт</a:t>
            </a:r>
          </a:p>
          <a:p>
            <a:pPr>
              <a:spcAft>
                <a:spcPts val="600"/>
              </a:spcAft>
            </a:pPr>
            <a:r>
              <a:rPr lang="en-GB" sz="800" i="1" dirty="0">
                <a:solidFill>
                  <a:srgbClr val="345782"/>
                </a:solidFill>
                <a:cs typeface="Tahoma" pitchFamily="34" charset="0"/>
              </a:rPr>
              <a:t>50</a:t>
            </a:r>
            <a:r>
              <a:rPr lang="ru-RU" sz="800" i="1" dirty="0">
                <a:solidFill>
                  <a:srgbClr val="345782"/>
                </a:solidFill>
                <a:cs typeface="Tahoma" pitchFamily="34" charset="0"/>
              </a:rPr>
              <a:t>000 занятых</a:t>
            </a:r>
          </a:p>
          <a:p>
            <a:pPr>
              <a:spcAft>
                <a:spcPts val="600"/>
              </a:spcAft>
            </a:pPr>
            <a:r>
              <a:rPr lang="ru-RU" sz="800" i="1" dirty="0">
                <a:solidFill>
                  <a:srgbClr val="345782"/>
                </a:solidFill>
                <a:cs typeface="Tahoma" pitchFamily="34" charset="0"/>
              </a:rPr>
              <a:t>производительность труда – </a:t>
            </a:r>
            <a:r>
              <a:rPr lang="en-GB" sz="800" i="1" dirty="0">
                <a:solidFill>
                  <a:srgbClr val="345782"/>
                </a:solidFill>
                <a:cs typeface="Tahoma" pitchFamily="34" charset="0"/>
              </a:rPr>
              <a:t>$</a:t>
            </a:r>
            <a:r>
              <a:rPr lang="ru-RU" sz="800" i="1" dirty="0">
                <a:solidFill>
                  <a:srgbClr val="345782"/>
                </a:solidFill>
                <a:cs typeface="Tahoma" pitchFamily="34" charset="0"/>
              </a:rPr>
              <a:t> 0,7-0.8 млн. в год на человека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982948" y="4463143"/>
            <a:ext cx="0" cy="1937657"/>
          </a:xfrm>
          <a:prstGeom prst="line">
            <a:avLst/>
          </a:prstGeom>
          <a:noFill/>
          <a:ln w="9525" cap="flat" cmpd="sng" algn="ctr">
            <a:solidFill>
              <a:srgbClr val="FF9933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062296" y="4254092"/>
            <a:ext cx="4843703" cy="2416046"/>
          </a:xfrm>
          <a:prstGeom prst="rect">
            <a:avLst/>
          </a:prstGeom>
        </p:spPr>
        <p:txBody>
          <a:bodyPr wrap="square" lIns="90000" tIns="91440" rIns="90000" bIns="91440" rtlCol="0">
            <a:spAutoFit/>
          </a:bodyPr>
          <a:lstStyle/>
          <a:p>
            <a:pPr>
              <a:buClr>
                <a:srgbClr val="345782"/>
              </a:buClr>
              <a:buSzPct val="100000"/>
              <a:buFont typeface=""/>
              <a:buNone/>
            </a:pPr>
            <a:r>
              <a:rPr lang="ru-RU" sz="1400" b="1" dirty="0">
                <a:solidFill>
                  <a:srgbClr val="FF9933"/>
                </a:solidFill>
              </a:rPr>
              <a:t>Задачи программы:</a:t>
            </a:r>
          </a:p>
          <a:p>
            <a:pPr marL="1543050" lvl="3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ДЗЗ и мониторинга</a:t>
            </a:r>
          </a:p>
          <a:p>
            <a:pPr marL="1543050" lvl="3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Сельского хозяйства</a:t>
            </a:r>
          </a:p>
          <a:p>
            <a:pPr marL="1543050" lvl="3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Перевозки грузов (в перспективе и людей)</a:t>
            </a:r>
          </a:p>
          <a:p>
            <a:pPr marL="1543050" lvl="3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Поиска и спасания</a:t>
            </a:r>
          </a:p>
          <a:p>
            <a:pPr marL="263525" lvl="2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И</a:t>
            </a: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нфраструктура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63525" lvl="2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Технологии 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63525" lvl="2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З</a:t>
            </a: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аконодательное регулирование </a:t>
            </a:r>
            <a:endParaRPr lang="ru-RU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63525" lvl="2" indent="-171450">
              <a:spcAft>
                <a:spcPts val="600"/>
              </a:spcAft>
              <a:buClr>
                <a:srgbClr val="345782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К</a:t>
            </a:r>
            <a:r>
              <a:rPr lang="ru-RU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адры</a:t>
            </a:r>
            <a:endParaRPr lang="ru-RU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3952" y="4918321"/>
            <a:ext cx="954669" cy="553998"/>
          </a:xfrm>
          <a:prstGeom prst="rect">
            <a:avLst/>
          </a:prstGeom>
          <a:ln>
            <a:solidFill>
              <a:srgbClr val="345782"/>
            </a:solidFill>
            <a:prstDash val="lgDash"/>
          </a:ln>
        </p:spPr>
        <p:txBody>
          <a:bodyPr wrap="square" lIns="91440" tIns="91440" rIns="91440" bIns="91440" rtlCol="0">
            <a:spAutoFit/>
          </a:bodyPr>
          <a:lstStyle/>
          <a:p>
            <a:r>
              <a:rPr lang="ru-RU" sz="1200" dirty="0">
                <a:solidFill>
                  <a:srgbClr val="345782"/>
                </a:solidFill>
                <a:cs typeface="Tahoma" pitchFamily="34" charset="0"/>
              </a:rPr>
              <a:t>Развитие</a:t>
            </a:r>
            <a:endParaRPr lang="en-GB" sz="1200" dirty="0">
              <a:solidFill>
                <a:srgbClr val="345782"/>
              </a:solidFill>
              <a:cs typeface="Tahoma" pitchFamily="34" charset="0"/>
            </a:endParaRPr>
          </a:p>
          <a:p>
            <a:r>
              <a:rPr lang="ru-RU" sz="1200" dirty="0">
                <a:solidFill>
                  <a:srgbClr val="345782"/>
                </a:solidFill>
                <a:cs typeface="Tahoma" pitchFamily="34" charset="0"/>
              </a:rPr>
              <a:t>сегментов</a:t>
            </a:r>
            <a:endParaRPr lang="en-GB" sz="1200" dirty="0">
              <a:solidFill>
                <a:srgbClr val="345782"/>
              </a:solidFill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6605413"/>
              </p:ext>
            </p:extLst>
          </p:nvPr>
        </p:nvGraphicFramePr>
        <p:xfrm>
          <a:off x="396966" y="5013960"/>
          <a:ext cx="3926840" cy="179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5"/>
          <p:cNvSpPr txBox="1"/>
          <p:nvPr/>
        </p:nvSpPr>
        <p:spPr>
          <a:xfrm>
            <a:off x="911132" y="5709254"/>
            <a:ext cx="1519647" cy="461665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снятие законодательных барьеров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911133" y="6126985"/>
            <a:ext cx="1101633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911133" y="5683936"/>
            <a:ext cx="17286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4"/>
          <p:cNvSpPr txBox="1"/>
          <p:nvPr/>
        </p:nvSpPr>
        <p:spPr>
          <a:xfrm>
            <a:off x="911133" y="5258069"/>
            <a:ext cx="1397726" cy="461665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создание критической  инфраструктуры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2761703" y="5386756"/>
            <a:ext cx="1058092" cy="0"/>
          </a:xfrm>
          <a:prstGeom prst="straightConnector1">
            <a:avLst/>
          </a:prstGeom>
          <a:noFill/>
          <a:ln w="9525" cap="flat" cmpd="sng" algn="ctr">
            <a:solidFill>
              <a:srgbClr val="3457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6"/>
          <p:cNvSpPr txBox="1"/>
          <p:nvPr/>
        </p:nvSpPr>
        <p:spPr>
          <a:xfrm>
            <a:off x="2491740" y="5348735"/>
            <a:ext cx="1184366" cy="461665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экспансия на внешних рынках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Требования к конструкции и материалам</a:t>
            </a:r>
            <a:endParaRPr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1270000"/>
            <a:ext cx="8297333" cy="5262980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 smtClean="0"/>
              <a:t>Конструктивные элементы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высокое отношение характеристик к </a:t>
            </a:r>
            <a:r>
              <a:rPr lang="ru-RU" dirty="0"/>
              <a:t>массе </a:t>
            </a:r>
            <a:r>
              <a:rPr lang="ru-RU" dirty="0" smtClean="0"/>
              <a:t>изделия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произвольно заданная неплоская поверхность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прогнозируемые надежность и качество</a:t>
            </a:r>
          </a:p>
          <a:p>
            <a:endParaRPr lang="ru-RU" dirty="0"/>
          </a:p>
          <a:p>
            <a:r>
              <a:rPr lang="ru-RU" b="1" dirty="0"/>
              <a:t>М</a:t>
            </a:r>
            <a:r>
              <a:rPr lang="ru-RU" b="1" dirty="0" smtClean="0"/>
              <a:t>ногофункциональные компоненты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печатная </a:t>
            </a:r>
            <a:r>
              <a:rPr lang="ru-RU" dirty="0"/>
              <a:t>плата в виде ребра жесткости или </a:t>
            </a:r>
            <a:r>
              <a:rPr lang="ru-RU" dirty="0" smtClean="0"/>
              <a:t>шпангоута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err="1" smtClean="0"/>
              <a:t>электропроводник</a:t>
            </a:r>
            <a:r>
              <a:rPr lang="ru-RU" dirty="0" smtClean="0"/>
              <a:t> </a:t>
            </a:r>
            <a:r>
              <a:rPr lang="ru-RU" dirty="0"/>
              <a:t>с несущей способностью </a:t>
            </a:r>
            <a:r>
              <a:rPr lang="ru-RU" dirty="0" smtClean="0"/>
              <a:t>(лонжерон, стрингер…) 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а</a:t>
            </a:r>
            <a:r>
              <a:rPr lang="ru-RU" dirty="0" smtClean="0"/>
              <a:t>нтенны </a:t>
            </a:r>
            <a:r>
              <a:rPr lang="ru-RU" dirty="0"/>
              <a:t>в крыльях и </a:t>
            </a:r>
            <a:r>
              <a:rPr lang="ru-RU" dirty="0" smtClean="0"/>
              <a:t>оперении (самолёт - </a:t>
            </a:r>
            <a:r>
              <a:rPr lang="ru-RU" dirty="0"/>
              <a:t>«радиотехнический глаз</a:t>
            </a:r>
            <a:r>
              <a:rPr lang="ru-RU" dirty="0" smtClean="0"/>
              <a:t>»)</a:t>
            </a:r>
          </a:p>
          <a:p>
            <a:endParaRPr lang="ru-RU" dirty="0"/>
          </a:p>
          <a:p>
            <a:r>
              <a:rPr lang="ru-RU" b="1" dirty="0" smtClean="0"/>
              <a:t>Материалы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с управляемыми механическими свойствами и </a:t>
            </a:r>
            <a:r>
              <a:rPr lang="ru-RU" dirty="0" smtClean="0"/>
              <a:t>формой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к</a:t>
            </a:r>
            <a:r>
              <a:rPr lang="ru-RU" dirty="0" smtClean="0"/>
              <a:t>омпозиты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металлы</a:t>
            </a:r>
            <a:r>
              <a:rPr lang="ru-RU" dirty="0"/>
              <a:t>, пластики, керамика, </a:t>
            </a:r>
            <a:r>
              <a:rPr lang="ru-RU" dirty="0" smtClean="0"/>
              <a:t>комбинация материалов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климат: от -60</a:t>
            </a:r>
            <a:r>
              <a:rPr lang="ru-RU" dirty="0"/>
              <a:t>°</a:t>
            </a:r>
            <a:r>
              <a:rPr lang="ru-RU" dirty="0" smtClean="0"/>
              <a:t>C, переохлажденная облачность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ф</a:t>
            </a:r>
            <a:r>
              <a:rPr lang="ru-RU" dirty="0" smtClean="0"/>
              <a:t>отоэлементы </a:t>
            </a:r>
            <a:r>
              <a:rPr lang="ru-RU" dirty="0"/>
              <a:t>с </a:t>
            </a:r>
            <a:r>
              <a:rPr lang="ru-RU" dirty="0" err="1" smtClean="0"/>
              <a:t>кпд</a:t>
            </a:r>
            <a:r>
              <a:rPr lang="ru-RU" dirty="0" smtClean="0"/>
              <a:t> </a:t>
            </a:r>
            <a:r>
              <a:rPr lang="ru-RU" dirty="0"/>
              <a:t>25-30% </a:t>
            </a:r>
            <a:r>
              <a:rPr lang="ru-RU" dirty="0" smtClean="0"/>
              <a:t>и выше для стратосферы </a:t>
            </a:r>
            <a:endParaRPr lang="ru-RU" dirty="0"/>
          </a:p>
          <a:p>
            <a:pPr marL="285750" indent="-285750">
              <a:buFont typeface="Arial"/>
              <a:buChar char="•"/>
            </a:pPr>
            <a:endParaRPr lang="ru-RU" dirty="0" smtClean="0"/>
          </a:p>
          <a:p>
            <a:endParaRPr lang="ru-RU" sz="1200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Запрос на производственные технологии</a:t>
            </a:r>
            <a:endParaRPr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917" y="1164167"/>
            <a:ext cx="8873604" cy="5355313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 smtClean="0"/>
              <a:t>Требования к технологиям</a:t>
            </a:r>
          </a:p>
          <a:p>
            <a:r>
              <a:rPr lang="ru-RU" dirty="0" smtClean="0"/>
              <a:t>реализуемость</a:t>
            </a:r>
            <a:r>
              <a:rPr lang="ru-RU" dirty="0"/>
              <a:t>, </a:t>
            </a:r>
            <a:r>
              <a:rPr lang="ru-RU" dirty="0" err="1" smtClean="0"/>
              <a:t>воспроизводимость</a:t>
            </a:r>
            <a:r>
              <a:rPr lang="ru-RU" dirty="0" smtClean="0"/>
              <a:t>, прогнозируемая надёжность</a:t>
            </a:r>
          </a:p>
          <a:p>
            <a:endParaRPr lang="ru-RU" dirty="0"/>
          </a:p>
          <a:p>
            <a:r>
              <a:rPr lang="ru-RU" b="1" dirty="0" smtClean="0"/>
              <a:t>Этап разработки</a:t>
            </a:r>
            <a:endParaRPr lang="ru-RU" b="1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силовые </a:t>
            </a:r>
            <a:r>
              <a:rPr lang="ru-RU" dirty="0"/>
              <a:t>и </a:t>
            </a:r>
            <a:r>
              <a:rPr lang="ru-RU" dirty="0" smtClean="0"/>
              <a:t>аэродинамические расчеты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модели </a:t>
            </a:r>
            <a:r>
              <a:rPr lang="ru-RU" dirty="0"/>
              <a:t>объектов </a:t>
            </a:r>
            <a:r>
              <a:rPr lang="ru-RU" dirty="0" smtClean="0"/>
              <a:t>управления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модельная </a:t>
            </a:r>
            <a:r>
              <a:rPr lang="ru-RU" dirty="0"/>
              <a:t>среда с элементами виртуальной </a:t>
            </a:r>
            <a:r>
              <a:rPr lang="ru-RU" dirty="0" smtClean="0"/>
              <a:t>реальности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</a:t>
            </a:r>
            <a:r>
              <a:rPr lang="ru-RU" dirty="0" smtClean="0"/>
              <a:t>роектирование </a:t>
            </a:r>
            <a:r>
              <a:rPr lang="ru-RU" dirty="0" err="1" smtClean="0"/>
              <a:t>мехатронных</a:t>
            </a:r>
            <a:r>
              <a:rPr lang="ru-RU" smtClean="0"/>
              <a:t> компонентов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верификация, испытания </a:t>
            </a:r>
            <a:r>
              <a:rPr lang="ru-RU" dirty="0"/>
              <a:t>и </a:t>
            </a:r>
            <a:r>
              <a:rPr lang="ru-RU" dirty="0" smtClean="0"/>
              <a:t>тестирование</a:t>
            </a:r>
          </a:p>
          <a:p>
            <a:endParaRPr lang="ru-RU" dirty="0"/>
          </a:p>
          <a:p>
            <a:r>
              <a:rPr lang="ru-RU" b="1" u="sng" dirty="0" smtClean="0"/>
              <a:t>Этап </a:t>
            </a:r>
            <a:r>
              <a:rPr lang="ru-RU" b="1" u="sng" dirty="0" err="1" smtClean="0"/>
              <a:t>прототипирования</a:t>
            </a:r>
            <a:r>
              <a:rPr lang="ru-RU" b="1" u="sng" dirty="0" smtClean="0"/>
              <a:t> </a:t>
            </a:r>
            <a:r>
              <a:rPr lang="ru-RU" b="1" u="sng" dirty="0"/>
              <a:t>и </a:t>
            </a:r>
            <a:r>
              <a:rPr lang="ru-RU" b="1" u="sng" dirty="0" smtClean="0"/>
              <a:t>производства</a:t>
            </a:r>
            <a:endParaRPr lang="ru-RU" b="1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а</a:t>
            </a:r>
            <a:r>
              <a:rPr lang="ru-RU" dirty="0" smtClean="0"/>
              <a:t>ддитивное формообразование интегрированной конструкции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детали </a:t>
            </a:r>
            <a:r>
              <a:rPr lang="ru-RU" dirty="0"/>
              <a:t>из </a:t>
            </a:r>
            <a:r>
              <a:rPr lang="ru-RU" dirty="0" smtClean="0"/>
              <a:t>композитов (закладные элементы, направленное и тканное армирование)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электронные модули </a:t>
            </a:r>
            <a:r>
              <a:rPr lang="ru-RU" dirty="0"/>
              <a:t>и </a:t>
            </a:r>
            <a:r>
              <a:rPr lang="ru-RU" dirty="0" smtClean="0"/>
              <a:t>сборки (гибкие платы, </a:t>
            </a:r>
            <a:r>
              <a:rPr lang="ru-RU" dirty="0" err="1" smtClean="0"/>
              <a:t>бескорпусные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м</a:t>
            </a:r>
            <a:r>
              <a:rPr lang="ru-RU" dirty="0" smtClean="0"/>
              <a:t>икроэлектроника (интегральные схемы, микромеханика)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 err="1" smtClean="0"/>
              <a:t>мехатронные</a:t>
            </a:r>
            <a:r>
              <a:rPr lang="ru-RU" dirty="0" smtClean="0"/>
              <a:t> компоненты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ЭХИТ нужной формы и </a:t>
            </a:r>
            <a:r>
              <a:rPr lang="ru-RU" dirty="0" err="1"/>
              <a:t>массо</a:t>
            </a:r>
            <a:r>
              <a:rPr lang="ru-RU" dirty="0"/>
              <a:t>-</a:t>
            </a:r>
            <a:r>
              <a:rPr lang="ru-RU" dirty="0" smtClean="0"/>
              <a:t>габаритов</a:t>
            </a:r>
            <a:endParaRPr lang="ru-RU" sz="1200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Инфраструктура и </a:t>
            </a:r>
            <a:r>
              <a:rPr lang="ru-RU" sz="2400" b="1" dirty="0" err="1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регуляторика</a:t>
            </a:r>
            <a:endParaRPr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917" y="1164167"/>
            <a:ext cx="8873604" cy="5355313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r>
              <a:rPr lang="ru-RU" b="1" dirty="0" smtClean="0"/>
              <a:t>Система обеспечения полетов БАС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трафиком </a:t>
            </a:r>
            <a:r>
              <a:rPr lang="ru-RU" dirty="0" smtClean="0"/>
              <a:t>и контроль применения БАС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полеты в общем воздушном пространстве с пилотируемой авиацией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а</a:t>
            </a:r>
            <a:r>
              <a:rPr lang="ru-RU" dirty="0" smtClean="0"/>
              <a:t>втоматическая самоорганизация множеств БВС («рой»)</a:t>
            </a:r>
          </a:p>
          <a:p>
            <a:endParaRPr lang="ru-RU" dirty="0" smtClean="0"/>
          </a:p>
          <a:p>
            <a:r>
              <a:rPr lang="ru-RU" b="1" dirty="0" smtClean="0"/>
              <a:t>Борьба с несанкционированным применением БАС («</a:t>
            </a:r>
            <a:r>
              <a:rPr lang="ru-RU" b="1" dirty="0" err="1" smtClean="0"/>
              <a:t>антидрон</a:t>
            </a:r>
            <a:r>
              <a:rPr lang="ru-RU" b="1" dirty="0" smtClean="0"/>
              <a:t>»)</a:t>
            </a:r>
          </a:p>
          <a:p>
            <a:endParaRPr lang="ru-RU" dirty="0"/>
          </a:p>
          <a:p>
            <a:r>
              <a:rPr lang="ru-RU" b="1" dirty="0"/>
              <a:t>Н</a:t>
            </a:r>
            <a:r>
              <a:rPr lang="ru-RU" b="1" dirty="0" smtClean="0"/>
              <a:t>аземная и космическая инфраструктура  </a:t>
            </a:r>
            <a:endParaRPr lang="ru-RU" b="1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наземная инфраструктура (ВПП, дозаправка и подзарядка, хранение)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полигоны, летно-испытательные центры, станции техобслуживания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с</a:t>
            </a:r>
            <a:r>
              <a:rPr lang="ru-RU" dirty="0" smtClean="0"/>
              <a:t>еть подготовки персонала, тренажеры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к</a:t>
            </a:r>
            <a:r>
              <a:rPr lang="ru-RU" dirty="0" smtClean="0"/>
              <a:t>осмическая инфраструктура: связь, ретрансляция, мониторинг</a:t>
            </a:r>
            <a:endParaRPr lang="ru-RU" dirty="0"/>
          </a:p>
          <a:p>
            <a:endParaRPr lang="ru-RU" b="1" u="sng" dirty="0" smtClean="0"/>
          </a:p>
          <a:p>
            <a:r>
              <a:rPr lang="ru-RU" b="1" dirty="0" err="1" smtClean="0"/>
              <a:t>Регуляторика</a:t>
            </a:r>
            <a:endParaRPr lang="ru-RU" b="1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т</a:t>
            </a:r>
            <a:r>
              <a:rPr lang="ru-RU" dirty="0" smtClean="0"/>
              <a:t>ехническое регулирование и стандарты</a:t>
            </a:r>
          </a:p>
          <a:p>
            <a:pPr marL="285750" indent="-285750">
              <a:buFont typeface="Arial"/>
              <a:buChar char="•"/>
            </a:pPr>
            <a:r>
              <a:rPr lang="ru-RU" dirty="0" err="1" smtClean="0"/>
              <a:t>валидация</a:t>
            </a:r>
            <a:r>
              <a:rPr lang="ru-RU" dirty="0" smtClean="0"/>
              <a:t> и сертификация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к</a:t>
            </a:r>
            <a:r>
              <a:rPr lang="ru-RU" dirty="0" smtClean="0"/>
              <a:t>онтроль оборота БАС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с</a:t>
            </a:r>
            <a:r>
              <a:rPr lang="ru-RU" dirty="0" smtClean="0"/>
              <a:t>редства коллективной работы участников рынка</a:t>
            </a:r>
            <a:endParaRPr lang="ru-RU" dirty="0"/>
          </a:p>
          <a:p>
            <a:pPr algn="l"/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6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623640" y="193820"/>
            <a:ext cx="10453935" cy="70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2352" tIns="22352" rIns="22352" bIns="22352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ВЫВОДЫ И БЛИЖАЙШИЕ ПЛАНЫ</a:t>
            </a:r>
            <a:endParaRPr lang="ru-RU" altLang="ru-RU" sz="2400" b="1" kern="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Arial" pitchFamily="34" charset="0"/>
              <a:sym typeface="PFCentroSansPro-Regula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640" y="1431636"/>
            <a:ext cx="8000815" cy="4555093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Достижения </a:t>
            </a:r>
            <a:endParaRPr lang="ru-RU" sz="20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ru-RU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Утвержденная дорожная карта 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Сформированное сообщество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Первый утвержденный и запущенный проект</a:t>
            </a:r>
            <a:endParaRPr lang="ru-RU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ru-RU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Ближайшие шаги</a:t>
            </a:r>
          </a:p>
          <a:p>
            <a:pPr algn="l"/>
            <a:endParaRPr lang="ru-RU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Актуализация дорожной 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карты 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Усиление работы с проектами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Формирование отраслевой организации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Развитие центров компетенция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Выход 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 рубеж с продуктами и услугами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ru-RU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ok-t.ru/studopediaru/baza2/3007681855022.files/image1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lum bright="40000"/>
          </a:blip>
          <a:srcRect/>
          <a:stretch>
            <a:fillRect/>
          </a:stretch>
        </p:blipFill>
        <p:spPr bwMode="auto">
          <a:xfrm>
            <a:off x="1916448" y="4116474"/>
            <a:ext cx="6420803" cy="26303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5336" y="1033748"/>
            <a:ext cx="2662338" cy="428178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ctr">
              <a:spcBef>
                <a:spcPts val="792"/>
              </a:spcBef>
            </a:pPr>
            <a:r>
              <a:rPr lang="ru-RU" sz="2600" b="1" spc="-6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en-US" sz="2600" b="1" spc="-6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6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spc="-6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6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45782"/>
                </a:solidFill>
                <a:latin typeface="Times New Roman" pitchFamily="18" charset="0"/>
                <a:cs typeface="Times New Roman" pitchFamily="18" charset="0"/>
              </a:rPr>
              <a:t>Разработка нормативно-правовой базы нового рынка</a:t>
            </a:r>
            <a:endParaRPr lang="ru-RU" sz="1400" dirty="0">
              <a:solidFill>
                <a:srgbClr val="3457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45782"/>
                </a:solidFill>
                <a:latin typeface="Times New Roman" pitchFamily="18" charset="0"/>
                <a:cs typeface="Times New Roman" pitchFamily="18" charset="0"/>
              </a:rPr>
              <a:t>Создание отраслевой организации и консорциумов</a:t>
            </a:r>
            <a:endParaRPr lang="ru-RU" sz="1400" dirty="0">
              <a:solidFill>
                <a:srgbClr val="3457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илотные проекты (рыночные, инфраструктурные, технологические)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базовых требований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сертификации и стандартов образования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онкурсы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разработку важнейших технологий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продажи на мировом рынке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4071" y="1033748"/>
            <a:ext cx="3875879" cy="2773683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ctr">
              <a:spcBef>
                <a:spcPts val="792"/>
              </a:spcBef>
            </a:pPr>
            <a:r>
              <a:rPr lang="ru-RU" sz="2600" b="1" spc="-66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en-US" sz="2600" b="1" spc="-66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66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spc="-66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66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барьеров, продвижение технологических стандартов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ключевых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игроков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Масштабирование инфраструктуры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Широкое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технологий: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92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нтеграция БАС в общее воздушное пространство;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высокоавтономные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полёты</a:t>
            </a:r>
          </a:p>
          <a:p>
            <a:pPr>
              <a:spcBef>
                <a:spcPts val="792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Коммерциализация низкой орбиты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6256" y="1033748"/>
            <a:ext cx="2502318" cy="3103004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ctr">
              <a:spcBef>
                <a:spcPts val="792"/>
              </a:spcBef>
            </a:pPr>
            <a:r>
              <a:rPr lang="ru-RU" sz="2600" b="1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lang="en-US" sz="2600" b="1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7298C7"/>
                </a:solidFill>
                <a:latin typeface="Times New Roman" pitchFamily="18" charset="0"/>
                <a:cs typeface="Times New Roman" pitchFamily="18" charset="0"/>
              </a:rPr>
              <a:t>2035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Насыщение рынка, высокий барьер вхождения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Значимая доля национальных чемпионов в сегментах мирового рынка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Новые продукты и пилотные проекты</a:t>
            </a:r>
          </a:p>
          <a:p>
            <a:pPr marL="110880" indent="-110880">
              <a:spcBef>
                <a:spcPts val="792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Развитая инфраструктура и сфера регулирования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343" indent="-73343">
              <a:spcBef>
                <a:spcPts val="792"/>
              </a:spcBef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23640" y="274638"/>
            <a:ext cx="10453935" cy="70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2352" tIns="22352" rIns="22352" bIns="22352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Этапы развития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рынка </a:t>
            </a:r>
            <a:r>
              <a:rPr lang="ru-RU" sz="2400" b="1" dirty="0" err="1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АэроНэт</a:t>
            </a:r>
            <a:endParaRPr lang="ru-RU" altLang="ru-RU" sz="2400" b="1" kern="0" dirty="0">
              <a:solidFill>
                <a:srgbClr val="4D0069"/>
              </a:solidFill>
              <a:latin typeface="+mj-lt"/>
              <a:ea typeface="+mj-ea"/>
              <a:cs typeface="Arial" pitchFamily="34" charset="0"/>
              <a:sym typeface="PFCentroSansPr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Лимиты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и структура финансирования ДК на 2016-18 гг., млн. руб.</a:t>
            </a:r>
            <a:endParaRPr b="1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08221"/>
              </p:ext>
            </p:extLst>
          </p:nvPr>
        </p:nvGraphicFramePr>
        <p:xfrm>
          <a:off x="471240" y="1295400"/>
          <a:ext cx="881246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6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9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9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9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91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91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791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698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№</a:t>
                      </a: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Направление</a:t>
                      </a:r>
                      <a:endParaRPr lang="ru-RU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</a:rPr>
                        <a:t>2016</a:t>
                      </a:r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</a:rPr>
                        <a:t>2017</a:t>
                      </a:r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latin typeface="+mj-lt"/>
                        </a:rPr>
                        <a:t>2018</a:t>
                      </a:r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+mj-lt"/>
                        </a:rPr>
                        <a:t>Итого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latin typeface="+mj-lt"/>
                        </a:rPr>
                        <a:t>Гос.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baseline="0" dirty="0" err="1">
                          <a:latin typeface="+mj-lt"/>
                        </a:rPr>
                        <a:t>Частн</a:t>
                      </a:r>
                      <a:r>
                        <a:rPr lang="ru-RU" sz="1400" b="1" baseline="0" dirty="0">
                          <a:latin typeface="+mj-lt"/>
                        </a:rPr>
                        <a:t>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latin typeface="+mj-lt"/>
                        </a:rPr>
                        <a:t>Гос.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baseline="0" dirty="0" err="1">
                          <a:latin typeface="+mj-lt"/>
                        </a:rPr>
                        <a:t>Частн</a:t>
                      </a:r>
                      <a:r>
                        <a:rPr lang="ru-RU" sz="1400" b="1" baseline="0" dirty="0">
                          <a:latin typeface="+mj-lt"/>
                        </a:rPr>
                        <a:t>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latin typeface="+mj-lt"/>
                        </a:rPr>
                        <a:t>Гос.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baseline="0" dirty="0" err="1">
                          <a:latin typeface="+mj-lt"/>
                        </a:rPr>
                        <a:t>Частн</a:t>
                      </a:r>
                      <a:r>
                        <a:rPr lang="ru-RU" sz="1400" b="1" baseline="0" dirty="0">
                          <a:latin typeface="+mj-lt"/>
                        </a:rPr>
                        <a:t>.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5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Новые</a:t>
                      </a:r>
                      <a:r>
                        <a:rPr lang="ru-RU" sz="1500" baseline="0" dirty="0">
                          <a:effectLst/>
                          <a:latin typeface="+mj-lt"/>
                          <a:ea typeface="Calibri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технологии, продукты и услуги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1176 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2 880,5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1 548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5 257,5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4 128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15 585 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Развитие нормативной базы 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j-lt"/>
                          <a:ea typeface="Calibri"/>
                        </a:rPr>
                        <a:t>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Образование, кадры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659,5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1 712,5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Проф. сообщества, популяризация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531,5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j-lt"/>
                          <a:ea typeface="Calibri"/>
                        </a:rPr>
                        <a:t>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Орг.</a:t>
                      </a:r>
                      <a:r>
                        <a:rPr lang="ru-RU" sz="1500" baseline="0" dirty="0">
                          <a:effectLst/>
                          <a:latin typeface="+mj-lt"/>
                          <a:ea typeface="Calibri"/>
                        </a:rPr>
                        <a:t> поддержка, 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 экспертиза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1 395</a:t>
                      </a:r>
                      <a:endParaRPr lang="ru-RU" sz="15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213995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</a:rPr>
                        <a:t>Итого по источникам:</a:t>
                      </a:r>
                      <a:endParaRPr lang="ru-RU" sz="1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1 810 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804,5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3 760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1 913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6 418,5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4 863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72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19 569</a:t>
                      </a:r>
                      <a:endParaRPr lang="ru-RU" sz="1600" b="1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1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Целевые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показатели ДК на 2016-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18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и на период до 2020 года</a:t>
            </a:r>
            <a:endParaRPr b="1" dirty="0">
              <a:latin typeface="+mj-lt"/>
            </a:endParaRPr>
          </a:p>
        </p:txBody>
      </p:sp>
      <p:graphicFrame>
        <p:nvGraphicFramePr>
          <p:cNvPr id="498" name="Table 2"/>
          <p:cNvGraphicFramePr/>
          <p:nvPr>
            <p:extLst>
              <p:ext uri="{D42A27DB-BD31-4B8C-83A1-F6EECF244321}">
                <p14:modId xmlns:p14="http://schemas.microsoft.com/office/powerpoint/2010/main" val="885888358"/>
              </p:ext>
            </p:extLst>
          </p:nvPr>
        </p:nvGraphicFramePr>
        <p:xfrm>
          <a:off x="484888" y="1274472"/>
          <a:ext cx="8762401" cy="3318469"/>
        </p:xfrm>
        <a:graphic>
          <a:graphicData uri="http://schemas.openxmlformats.org/drawingml/2006/table">
            <a:tbl>
              <a:tblPr/>
              <a:tblGrid>
                <a:gridCol w="3945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8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1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83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87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sz="1400" dirty="0"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600" dirty="0" err="1">
                          <a:effectLst/>
                          <a:latin typeface="+mj-lt"/>
                          <a:ea typeface="Calibri"/>
                        </a:rPr>
                        <a:t>Тек.знач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</a:rPr>
                        <a:t>.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</a:rPr>
                        <a:t>2016 г.</a:t>
                      </a:r>
                      <a:endParaRPr lang="ru-RU" sz="1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</a:rPr>
                        <a:t>2017 г.</a:t>
                      </a:r>
                      <a:endParaRPr lang="ru-RU" sz="1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</a:rPr>
                        <a:t>2018 г.</a:t>
                      </a:r>
                      <a:endParaRPr lang="ru-RU" sz="1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</a:rPr>
                        <a:t>2020 г.</a:t>
                      </a:r>
                      <a:endParaRPr lang="ru-RU" sz="1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Занято в  разработке и производстве БАС и полезных</a:t>
                      </a:r>
                      <a:r>
                        <a:rPr lang="ru-RU" sz="1500" baseline="0" dirty="0">
                          <a:effectLst/>
                          <a:latin typeface="+mj-lt"/>
                          <a:ea typeface="Calibri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нагрузок,</a:t>
                      </a:r>
                      <a:r>
                        <a:rPr lang="ru-RU" sz="1500" baseline="0" dirty="0">
                          <a:effectLst/>
                          <a:latin typeface="+mj-lt"/>
                          <a:ea typeface="Calibri"/>
                        </a:rPr>
                        <a:t> чел. </a:t>
                      </a:r>
                      <a:endParaRPr lang="ru-RU" sz="15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en-US" sz="1500" dirty="0">
                          <a:effectLst/>
                          <a:latin typeface="+mj-lt"/>
                          <a:ea typeface="Calibri"/>
                        </a:rPr>
                        <a:t>~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820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950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1 100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Занято в сфере услуг на основе БАС,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en-US" sz="1500" dirty="0">
                          <a:effectLst/>
                          <a:latin typeface="+mj-lt"/>
                          <a:ea typeface="Calibri"/>
                        </a:rPr>
                        <a:t>~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2 500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10 000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Объем экспорта рынка </a:t>
                      </a:r>
                      <a:r>
                        <a:rPr lang="ru-RU" sz="1500" dirty="0" err="1">
                          <a:effectLst/>
                          <a:latin typeface="+mj-lt"/>
                          <a:ea typeface="Calibri"/>
                        </a:rPr>
                        <a:t>АэроНэт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,</a:t>
                      </a:r>
                      <a:r>
                        <a:rPr lang="ru-RU" sz="1500" baseline="0" dirty="0">
                          <a:effectLst/>
                          <a:latin typeface="+mj-lt"/>
                          <a:ea typeface="Calibri"/>
                        </a:rPr>
                        <a:t> млн. руб.</a:t>
                      </a:r>
                      <a:endParaRPr lang="ru-RU" sz="15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1 000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Покрытие территории РФ высокоточными 3D-картами, млн. 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en-US" sz="1500" dirty="0">
                          <a:effectLst/>
                          <a:latin typeface="+mj-lt"/>
                          <a:ea typeface="Calibri"/>
                        </a:rPr>
                        <a:t>-</a:t>
                      </a:r>
                      <a:endParaRPr lang="ru-RU" sz="15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Производительность труда в индустрии разработки и производства БАС (в текущих ценах), млн. руб./чел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en-US" sz="1500" dirty="0">
                          <a:effectLst/>
                          <a:latin typeface="+mj-lt"/>
                          <a:ea typeface="Calibri"/>
                        </a:rPr>
                        <a:t>~</a:t>
                      </a: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  <a:tab pos="7145020" algn="ct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+mj-lt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39548" y="2285232"/>
            <a:ext cx="1491916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Скоростные БВС вертикального взлёта и посадки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1150" y="2321236"/>
            <a:ext cx="1319107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Разработка транспортной БАС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43071" y="2321236"/>
            <a:ext cx="1262846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Управление группировкой БАС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99069" y="2321236"/>
            <a:ext cx="1250898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Алгоритмы интерпретации данных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95071" y="2374953"/>
            <a:ext cx="929112" cy="471514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Точная посадка</a:t>
            </a:r>
          </a:p>
        </p:txBody>
      </p:sp>
      <p:pic>
        <p:nvPicPr>
          <p:cNvPr id="43" name="Picture 11" descr="http://thumb1.shutterstock.com/display_pic_with_logo/1081448/247153300/stock-vector-big-data-icons-set-data-analytics-icons-247153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52" r="71779" b="50526"/>
          <a:stretch>
            <a:fillRect/>
          </a:stretch>
        </p:blipFill>
        <p:spPr bwMode="auto">
          <a:xfrm>
            <a:off x="8071301" y="3214078"/>
            <a:ext cx="1306435" cy="162000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6442297" y="2321236"/>
            <a:ext cx="1338658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pPr algn="l"/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Электро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-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химические источники тока</a:t>
            </a:r>
          </a:p>
        </p:txBody>
      </p:sp>
      <p:pic>
        <p:nvPicPr>
          <p:cNvPr id="52" name="Picture 21" descr="http://simpleicon.com/wp-content/uploads/battery-charging.png"/>
          <p:cNvPicPr>
            <a:picLocks noChangeAspect="1" noChangeArrowheads="1"/>
          </p:cNvPicPr>
          <p:nvPr/>
        </p:nvPicPr>
        <p:blipFill>
          <a:blip r:embed="rId3" cstate="print"/>
          <a:srcRect l="-13508" t="-10193" r="-13509" b="-16823"/>
          <a:stretch>
            <a:fillRect/>
          </a:stretch>
        </p:blipFill>
        <p:spPr bwMode="auto">
          <a:xfrm rot="5400000">
            <a:off x="6432988" y="3365953"/>
            <a:ext cx="1620000" cy="131625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pic>
        <p:nvPicPr>
          <p:cNvPr id="53" name="Picture 15" descr="http://icons.iconarchive.com/icons/icons-land/metro-raster-sport/256/Archery-Target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425" y="3214078"/>
            <a:ext cx="1316250" cy="162000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pic>
        <p:nvPicPr>
          <p:cNvPr id="54" name="Picture 9" descr="http://research.microsoft.com/en-us/groups/camsys/shutterstock_79202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257" y="3214078"/>
            <a:ext cx="1327980" cy="162000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pic>
        <p:nvPicPr>
          <p:cNvPr id="55" name="Picture 7" descr="http://atomdrones.com/wp-content/uploads/2014/12/image5.jpg"/>
          <p:cNvPicPr>
            <a:picLocks noChangeAspect="1" noChangeArrowheads="1"/>
          </p:cNvPicPr>
          <p:nvPr/>
        </p:nvPicPr>
        <p:blipFill>
          <a:blip r:embed="rId6" cstate="print"/>
          <a:srcRect b="13704"/>
          <a:stretch>
            <a:fillRect/>
          </a:stretch>
        </p:blipFill>
        <p:spPr bwMode="auto">
          <a:xfrm>
            <a:off x="2113819" y="3214078"/>
            <a:ext cx="1316250" cy="162000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pic>
        <p:nvPicPr>
          <p:cNvPr id="56" name="Picture 4" descr="http://100news.biz/uploads/posts/2015-05/14309385021rxyoy1wxacu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CF1F7"/>
              </a:clrFrom>
              <a:clrTo>
                <a:srgbClr val="ECF1F7">
                  <a:alpha val="0"/>
                </a:srgbClr>
              </a:clrTo>
            </a:clrChange>
          </a:blip>
          <a:srcRect r="9733"/>
          <a:stretch>
            <a:fillRect/>
          </a:stretch>
        </p:blipFill>
        <p:spPr bwMode="auto">
          <a:xfrm>
            <a:off x="627381" y="3214078"/>
            <a:ext cx="1316250" cy="1620000"/>
          </a:xfrm>
          <a:prstGeom prst="ellipse">
            <a:avLst/>
          </a:prstGeom>
          <a:solidFill>
            <a:srgbClr val="92D050">
              <a:alpha val="30980"/>
            </a:srgbClr>
          </a:solidFill>
          <a:ln w="254000">
            <a:noFill/>
          </a:ln>
        </p:spPr>
      </p:pic>
      <p:sp>
        <p:nvSpPr>
          <p:cNvPr id="61" name="Title 1"/>
          <p:cNvSpPr txBox="1">
            <a:spLocks/>
          </p:cNvSpPr>
          <p:nvPr/>
        </p:nvSpPr>
        <p:spPr bwMode="auto">
          <a:xfrm>
            <a:off x="402167" y="253998"/>
            <a:ext cx="10626146" cy="1111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2352" tIns="22352" rIns="22352" bIns="22352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endParaRPr lang="ru-RU" altLang="ru-RU" sz="3100" b="1" kern="0" dirty="0" smtClean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endParaRPr lang="ru-RU" altLang="ru-RU" sz="3100" b="1" kern="0" dirty="0" smtClean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endParaRPr lang="ru-RU" altLang="ru-RU" sz="3100" b="1" kern="0" dirty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r>
              <a:rPr lang="ru-RU" altLang="ru-RU" sz="3100" b="1" kern="0" dirty="0" smtClean="0">
                <a:solidFill>
                  <a:srgbClr val="345782"/>
                </a:solidFill>
                <a:latin typeface="PF Centro Sans Pro" pitchFamily="50" charset="0"/>
                <a:ea typeface="+mj-ea"/>
                <a:cs typeface="Arial" pitchFamily="34" charset="0"/>
                <a:sym typeface="PFCentroSansPro-Regular" charset="0"/>
              </a:rPr>
              <a:t> </a:t>
            </a:r>
          </a:p>
          <a:p>
            <a:pPr lvl="0" algn="l" eaLnBrk="0" hangingPunct="0">
              <a:defRPr/>
            </a:pPr>
            <a:endParaRPr lang="ru-RU" altLang="ru-RU" sz="3100" b="1" kern="0" dirty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r>
              <a:rPr lang="ru-RU" altLang="ru-RU" sz="3100" b="1" kern="0" dirty="0" smtClean="0">
                <a:solidFill>
                  <a:srgbClr val="345782"/>
                </a:solidFill>
                <a:latin typeface="PF Centro Sans Pro" pitchFamily="50" charset="0"/>
                <a:ea typeface="+mj-ea"/>
                <a:cs typeface="Arial" pitchFamily="34" charset="0"/>
                <a:sym typeface="PFCentroSansPro-Regular" charset="0"/>
              </a:rPr>
              <a:t> </a:t>
            </a:r>
          </a:p>
          <a:p>
            <a:pPr lvl="0" algn="l" eaLnBrk="0" hangingPunct="0">
              <a:defRPr/>
            </a:pPr>
            <a:endParaRPr lang="ru-RU" altLang="ru-RU" sz="3100" b="1" kern="0" dirty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endParaRPr lang="ru-RU" altLang="ru-RU" sz="3100" b="1" kern="0" dirty="0" smtClean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  <a:p>
            <a:pPr lvl="0" algn="l" eaLnBrk="0" hangingPunct="0">
              <a:defRPr/>
            </a:pPr>
            <a:r>
              <a:rPr lang="ru-RU" altLang="ru-RU" sz="2400" b="1" kern="0" dirty="0" smtClean="0">
                <a:solidFill>
                  <a:srgbClr val="345782"/>
                </a:solidFill>
                <a:latin typeface="+mj-lt"/>
                <a:ea typeface="+mj-ea"/>
                <a:cs typeface="Arial" pitchFamily="34" charset="0"/>
                <a:sym typeface="PFCentroSansPro-Regular" charset="0"/>
              </a:rPr>
              <a:t>Технологические проекты на 2016-2018 годы  </a:t>
            </a:r>
          </a:p>
          <a:p>
            <a:pPr lvl="0" algn="l" eaLnBrk="0" hangingPunct="0">
              <a:defRPr/>
            </a:pPr>
            <a:r>
              <a:rPr lang="en-US" altLang="ru-RU" sz="3100" b="1" kern="0" dirty="0" smtClean="0">
                <a:solidFill>
                  <a:srgbClr val="345782"/>
                </a:solidFill>
                <a:latin typeface="PF Centro Sans Pro" pitchFamily="50" charset="0"/>
                <a:ea typeface="+mj-ea"/>
                <a:cs typeface="Arial" pitchFamily="34" charset="0"/>
                <a:sym typeface="PFCentroSansPro-Regular" charset="0"/>
              </a:rPr>
              <a:t> </a:t>
            </a:r>
            <a:endParaRPr lang="ru-RU" altLang="ru-RU" sz="3100" kern="0" spc="-66" dirty="0">
              <a:solidFill>
                <a:srgbClr val="345782"/>
              </a:solidFill>
              <a:latin typeface="PF Centro Sans Pro" pitchFamily="50" charset="0"/>
              <a:ea typeface="+mj-ea"/>
              <a:cs typeface="Arial" pitchFamily="34" charset="0"/>
              <a:sym typeface="PFCentroSansPr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Технологии (1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/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)</a:t>
            </a:r>
            <a:endParaRPr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57823"/>
              </p:ext>
            </p:extLst>
          </p:nvPr>
        </p:nvGraphicFramePr>
        <p:xfrm>
          <a:off x="471239" y="1092080"/>
          <a:ext cx="8672760" cy="505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19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9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1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0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 новый вид грузоперевозок с помощью БАС: 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Полет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модели-демонстратора БВС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ВБ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Концепт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-демонстратор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готов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летным испытаниям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Автоматические полеты по полному профилю БВС ВБ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«Группа Кронштадт», Консорциум №3, Консорциум №4 (Поиск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спасание)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028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Экспериментальный образец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сетевого приёмопередатчика АЗН-В.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Мат.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полунатурн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моделирование самоорганизующейся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сети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Лётные испытания сетевых приёмопередатчиков составе сети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Корректировка РКД,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литера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О1, подготовка серийного производства  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ФГУП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ГосНИИАС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028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Энергоустановка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малых БАС на основе твердо-полимерных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ТЭ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газообразным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водородом, энергоемкость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Вт·ч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/кг.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Новое поколение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li-ion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АКБ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Вт·ч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/кг.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Опытные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энергии на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микротрубчатых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твердооксидных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ТЭ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сжиженном пропане,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Вт·ч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/кг.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ИПХФ РАН,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Сколтех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УфИХ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РАН, 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Лиотех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AT Energy, </a:t>
                      </a:r>
                      <a:r>
                        <a:rPr lang="en-US" sz="14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InEnergy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74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471240" y="163440"/>
            <a:ext cx="8963280" cy="831600"/>
          </a:xfrm>
          <a:prstGeom prst="rect">
            <a:avLst/>
          </a:prstGeom>
        </p:spPr>
        <p:txBody>
          <a:bodyPr lIns="0" tIns="44280" rIns="0" bIns="44280" anchor="b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Ключевые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события. Технологии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(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/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+mj-lt"/>
              </a:rPr>
              <a:t>)</a:t>
            </a:r>
            <a:endParaRPr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03251"/>
              </p:ext>
            </p:extLst>
          </p:nvPr>
        </p:nvGraphicFramePr>
        <p:xfrm>
          <a:off x="471239" y="1092080"/>
          <a:ext cx="8672760" cy="467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19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9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точки (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Milestones)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 сроки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Потенциальные</a:t>
                      </a:r>
                      <a:r>
                        <a:rPr lang="ru-RU" sz="11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сполнители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Мат.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одель аэростатического БВС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(АБВС)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Испытана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полномасштабная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САБ,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силовая установка, жесткий корпус и причальная система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рабочий проект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АБВС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пытный образец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АБВС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Завершена сертификация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АБВС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ОКБ «АТЛАНТ»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Опытный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образец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образовательного конструктора (имитатора спутника)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наземных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модельных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Опытный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образец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конструктора спутника (кубсат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-3U),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адаптированного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условиям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космоса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"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Спутникс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65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Комплект образовательного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конструктора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квадрокоптера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школах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Обучающая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платформа</a:t>
                      </a:r>
                      <a:r>
                        <a:rPr lang="ru-RU" sz="1400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БВС типа самолёта и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конвертоплана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учебная станция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зарядки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симулятора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полёта.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школах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Испытана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опытная партия из 50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квадрокоптеров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«рой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дронов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школах.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 201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</a:t>
                      </a: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40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кв. 201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ООО "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Коптер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Экспресс"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0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73667" y="3535575"/>
            <a:ext cx="1484415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3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D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 карты РФ, комплексная платформа ДЗЗ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PF Centro Sans Pro" pitchFamily="5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8083" y="3535575"/>
            <a:ext cx="1677021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Кадастровые планы всей территории РФ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76294" y="3535575"/>
            <a:ext cx="1277942" cy="686958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Мониторинг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инфраструктуры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PF Centro Sans Pro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8770" y="3535575"/>
            <a:ext cx="1219436" cy="1117845"/>
          </a:xfrm>
          <a:prstGeom prst="rect">
            <a:avLst/>
          </a:prstGeom>
          <a:noFill/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Точное земледелие и «ГИС-сервис агронома»</a:t>
            </a:r>
          </a:p>
        </p:txBody>
      </p:sp>
      <p:pic>
        <p:nvPicPr>
          <p:cNvPr id="49" name="Picture 35" descr="http://drive-journal.ru/wp-content/uploads/2014/05/7bcc24e272690f34b82ec6fc30e1799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6667" y="1735376"/>
            <a:ext cx="1311048" cy="1620000"/>
          </a:xfrm>
          <a:prstGeom prst="ellipse">
            <a:avLst/>
          </a:prstGeom>
          <a:noFill/>
          <a:ln w="254000"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7206778" y="3535575"/>
            <a:ext cx="1705889" cy="686958"/>
          </a:xfrm>
          <a:prstGeom prst="rect">
            <a:avLst/>
          </a:prstGeom>
          <a:noFill/>
          <a:ln>
            <a:noFill/>
          </a:ln>
        </p:spPr>
        <p:txBody>
          <a:bodyPr wrap="square" lIns="40234" tIns="20117" rIns="40234" bIns="20117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Интеграция БВС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в системы поиска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F Centro Sans Pro" pitchFamily="50" charset="0"/>
              </a:rPr>
              <a:t>и спасания</a:t>
            </a:r>
          </a:p>
        </p:txBody>
      </p:sp>
      <p:pic>
        <p:nvPicPr>
          <p:cNvPr id="57" name="Picture 29" descr="http://www.bakertilly.ua/media/news/image_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942" y="1735376"/>
            <a:ext cx="1315567" cy="1620000"/>
          </a:xfrm>
          <a:prstGeom prst="ellipse">
            <a:avLst/>
          </a:prstGeom>
          <a:noFill/>
          <a:ln w="254000">
            <a:noFill/>
          </a:ln>
        </p:spPr>
      </p:pic>
      <p:pic>
        <p:nvPicPr>
          <p:cNvPr id="58" name="Picture 27" descr="http://ic.pics.livejournal.com/svobodoff/30624876/208225/208225_original.jpg"/>
          <p:cNvPicPr>
            <a:picLocks noChangeAspect="1" noChangeArrowheads="1"/>
          </p:cNvPicPr>
          <p:nvPr/>
        </p:nvPicPr>
        <p:blipFill>
          <a:blip r:embed="rId4" cstate="print"/>
          <a:srcRect r="30552"/>
          <a:stretch>
            <a:fillRect/>
          </a:stretch>
        </p:blipFill>
        <p:spPr bwMode="auto">
          <a:xfrm>
            <a:off x="4238981" y="1735376"/>
            <a:ext cx="1316250" cy="1620000"/>
          </a:xfrm>
          <a:prstGeom prst="ellipse">
            <a:avLst/>
          </a:prstGeom>
          <a:noFill/>
          <a:ln w="254000">
            <a:noFill/>
          </a:ln>
        </p:spPr>
      </p:pic>
      <p:pic>
        <p:nvPicPr>
          <p:cNvPr id="60" name="Picture 17" descr="http://www.terabee.com/wp-content/uploads/2012/11/contenuto-idrico-fogliare.jpg"/>
          <p:cNvPicPr>
            <a:picLocks noChangeAspect="1" noChangeArrowheads="1"/>
          </p:cNvPicPr>
          <p:nvPr/>
        </p:nvPicPr>
        <p:blipFill>
          <a:blip r:embed="rId5" cstate="print"/>
          <a:srcRect l="11671" t="4683" r="3448" b="9854"/>
          <a:stretch>
            <a:fillRect/>
          </a:stretch>
        </p:blipFill>
        <p:spPr bwMode="auto">
          <a:xfrm>
            <a:off x="1112182" y="1735376"/>
            <a:ext cx="1316250" cy="1620000"/>
          </a:xfrm>
          <a:prstGeom prst="ellipse">
            <a:avLst/>
          </a:prstGeom>
          <a:noFill/>
          <a:ln w="254000">
            <a:noFill/>
          </a:ln>
        </p:spPr>
      </p:pic>
      <p:sp>
        <p:nvSpPr>
          <p:cNvPr id="61" name="Title 1"/>
          <p:cNvSpPr txBox="1">
            <a:spLocks/>
          </p:cNvSpPr>
          <p:nvPr/>
        </p:nvSpPr>
        <p:spPr bwMode="auto">
          <a:xfrm>
            <a:off x="574377" y="317501"/>
            <a:ext cx="10453935" cy="6455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2352" tIns="22352" rIns="22352" bIns="22352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ru-RU" altLang="ru-RU" sz="2400" b="1" kern="0" dirty="0" smtClean="0">
                <a:solidFill>
                  <a:srgbClr val="345782"/>
                </a:solidFill>
                <a:latin typeface="+mj-lt"/>
                <a:ea typeface="+mj-ea"/>
                <a:cs typeface="Arial" pitchFamily="34" charset="0"/>
                <a:sym typeface="PFCentroSansPro-Regular" charset="0"/>
              </a:rPr>
              <a:t>Рыночные </a:t>
            </a:r>
            <a:r>
              <a:rPr lang="ru-RU" altLang="ru-RU" sz="2400" b="1" kern="0" dirty="0" smtClean="0">
                <a:solidFill>
                  <a:srgbClr val="345782"/>
                </a:solidFill>
                <a:latin typeface="+mj-lt"/>
                <a:ea typeface="+mj-ea"/>
                <a:cs typeface="Arial" pitchFamily="34" charset="0"/>
                <a:sym typeface="PFCentroSansPro-Regular" charset="0"/>
              </a:rPr>
              <a:t>проекты на 2016-2018 годы</a:t>
            </a:r>
            <a:endParaRPr lang="ru-RU" altLang="ru-RU" sz="2400" kern="0" spc="-66" dirty="0">
              <a:solidFill>
                <a:srgbClr val="345782"/>
              </a:solidFill>
              <a:latin typeface="+mj-lt"/>
              <a:ea typeface="+mj-ea"/>
              <a:cs typeface="Arial" pitchFamily="34" charset="0"/>
              <a:sym typeface="PFCentroSansPro-Regular" charset="0"/>
            </a:endParaRPr>
          </a:p>
        </p:txBody>
      </p:sp>
      <p:pic>
        <p:nvPicPr>
          <p:cNvPr id="35" name="Рисунок 34" descr="Untitled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0918" y="1735376"/>
            <a:ext cx="1316250" cy="1620000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67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kxM6uavUmndJBMOIxGDA"/>
</p:tagLst>
</file>

<file path=ppt/theme/theme1.xml><?xml version="1.0" encoding="utf-8"?>
<a:theme xmlns:a="http://schemas.openxmlformats.org/drawingml/2006/main" name="ASI_new_format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8812</TotalTime>
  <Words>2603</Words>
  <Application>Microsoft Macintosh PowerPoint</Application>
  <PresentationFormat>A4 Paper (210x297 mm)</PresentationFormat>
  <Paragraphs>499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ASI_new_format</vt:lpstr>
      <vt:lpstr>think-cell Slide</vt:lpstr>
      <vt:lpstr>PowerPoint Presentation</vt:lpstr>
      <vt:lpstr>Цели и задачи ДК Аэронет-2035 (утв. 24.06.16 г. президиумом Совета по модернизации экономики и инновационному развитию России)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РЕГУЛИРОВАНИЕ. 462-ФЗ vs 291-ФЗ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Zhorin Artem</dc:creator>
  <cp:lastModifiedBy>Sergei Zhukov</cp:lastModifiedBy>
  <cp:revision>402</cp:revision>
  <cp:lastPrinted>2016-04-15T17:20:48Z</cp:lastPrinted>
  <dcterms:created xsi:type="dcterms:W3CDTF">2010-04-13T12:31:45Z</dcterms:created>
  <dcterms:modified xsi:type="dcterms:W3CDTF">2016-09-15T06:39:14Z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ASI_Dec2013</vt:lpwstr>
  </property>
  <property fmtid="{D5CDD505-2E9C-101B-9397-08002B2CF9AE}" pid="3" name="Template Name">
    <vt:lpwstr>A4</vt:lpwstr>
  </property>
  <property fmtid="{D5CDD505-2E9C-101B-9397-08002B2CF9AE}" pid="4" name="_NewReviewCycle">
    <vt:lpwstr/>
  </property>
</Properties>
</file>